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4v" ContentType="video/unknown"/>
  <Default Extension="emf" ContentType="image/x-emf"/>
  <Default Extension="tiff" ContentType="image/tiff"/>
  <Default Extension="mp4" ContentType="video/mp4"/>
  <Default Extension="jpeg" ContentType="image/jpeg"/>
  <Default Extension="mov" ContentType="video/quicktime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73" r:id="rId3"/>
    <p:sldId id="266" r:id="rId4"/>
    <p:sldId id="310" r:id="rId5"/>
    <p:sldId id="306" r:id="rId6"/>
    <p:sldId id="342" r:id="rId7"/>
    <p:sldId id="312" r:id="rId8"/>
    <p:sldId id="314" r:id="rId9"/>
    <p:sldId id="282" r:id="rId10"/>
    <p:sldId id="324" r:id="rId11"/>
    <p:sldId id="336" r:id="rId12"/>
    <p:sldId id="337" r:id="rId13"/>
    <p:sldId id="338" r:id="rId14"/>
    <p:sldId id="339" r:id="rId15"/>
    <p:sldId id="340" r:id="rId16"/>
    <p:sldId id="313" r:id="rId17"/>
    <p:sldId id="305" r:id="rId18"/>
    <p:sldId id="330" r:id="rId19"/>
    <p:sldId id="281" r:id="rId20"/>
    <p:sldId id="274" r:id="rId21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 SLIDE" id="{37DE1ACA-4C25-584B-9842-92DC7CEF850B}">
          <p14:sldIdLst>
            <p14:sldId id="273"/>
          </p14:sldIdLst>
        </p14:section>
        <p14:section name="CONFLICT DECLARATION" id="{0D3E8FB5-DB8C-1E48-940A-D2C9AF45FC9B}">
          <p14:sldIdLst>
            <p14:sldId id="266"/>
          </p14:sldIdLst>
        </p14:section>
        <p14:section name="YOUR PRESENTATION SLIDES" id="{3EEEA5DF-076B-D44C-BB22-7B9D546D1AB5}">
          <p14:sldIdLst>
            <p14:sldId id="310"/>
            <p14:sldId id="306"/>
            <p14:sldId id="342"/>
            <p14:sldId id="312"/>
            <p14:sldId id="314"/>
            <p14:sldId id="282"/>
            <p14:sldId id="324"/>
            <p14:sldId id="336"/>
            <p14:sldId id="337"/>
            <p14:sldId id="338"/>
            <p14:sldId id="339"/>
            <p14:sldId id="340"/>
            <p14:sldId id="313"/>
            <p14:sldId id="305"/>
            <p14:sldId id="330"/>
            <p14:sldId id="281"/>
          </p14:sldIdLst>
        </p14:section>
        <p14:section name="DO NOT REMOVE - END SLIDE" id="{204C8C27-D0B2-3A4D-A9C0-2185175AB3B0}">
          <p14:sldIdLst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3C3B"/>
    <a:srgbClr val="50535A"/>
    <a:srgbClr val="40175B"/>
    <a:srgbClr val="612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45"/>
    <p:restoredTop sz="94754"/>
  </p:normalViewPr>
  <p:slideViewPr>
    <p:cSldViewPr snapToGrid="0" snapToObjects="1">
      <p:cViewPr>
        <p:scale>
          <a:sx n="98" d="100"/>
          <a:sy n="98" d="100"/>
        </p:scale>
        <p:origin x="1168" y="7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5955F-A7E8-AB4C-B93F-99E6E83838CD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8A184-837F-9B43-AA15-2CE1C2621E4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52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A5498-102A-3F48-9286-43AD1EF0A5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88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A5498-102A-3F48-9286-43AD1EF0A5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54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used trans-jugular approach to reach right atrium with steerable guiding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sheeth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Further delivery catheter insertion and navigation with TEE. After identification of antero-posterior commissure we stabilize delivery system by deploying stabilization pins which also help us navigate close to right coronary artery and ensure we do not deploy into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unnecesary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anatomical structures. Anchors deployed into the posterior portion of the annulus.  Then we plicate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approximating the anchors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securing the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bicuspidization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suture lock.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A5498-102A-3F48-9286-43AD1EF0A5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62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148D6-E510-8846-87A7-52682285D8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8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59985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759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101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218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8FA8E61-BB80-1A4E-96CA-14970DD29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168FE508-F482-5B43-9361-24A65B3D1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2065696B-B516-D14D-9A81-0106F138E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75CD-C838-1146-84A8-88B81E4BD8D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C0F49DF4-DF5C-9041-A4AC-9972CD4A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F4EB35D5-AAFA-6F48-A253-EB9914C2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BFB9-5CC1-DD4A-B140-2D045B201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652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38B5DAC-3473-9041-994F-892A86A2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8A2E58D6-7F48-FD48-AB8F-768156065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91D1F57D-22CD-3B48-B6E8-9DC04044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75CD-C838-1146-84A8-88B81E4BD8D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09EAE656-B6EC-C04A-A9C0-6ADAB5657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DDA60CF2-4F24-4B4A-9123-C37836E2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BFB9-5CC1-DD4A-B140-2D045B201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995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9006DB8-F449-884A-B8D2-E0722F230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F24EE26D-A782-B941-B899-CD6057786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282D8562-0E95-A74E-ABF6-9E364B9B5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75CD-C838-1146-84A8-88B81E4BD8D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387B2FDE-F4AD-C048-8606-CBCE2F03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BD5D3C35-BF47-8A4B-B004-C2AB84CB7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BFB9-5CC1-DD4A-B140-2D045B201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196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20438A1-B57C-4E47-A44D-1C73328C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3FFEE8F7-ACB8-3A46-ABA0-52F6482C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3842D507-C03B-024E-B463-84566BD75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9ED27BB7-C14B-2048-BBA8-29FDB6AF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75CD-C838-1146-84A8-88B81E4BD8D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F9874901-CE8B-7045-A19A-A5D735C2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11A6AB6F-97AA-0F42-867D-0D394877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BFB9-5CC1-DD4A-B140-2D045B201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50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C67F727-E4B7-934B-B1CA-42F08076C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032CECEB-4D67-B84C-A5B6-31CAB62CC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4C0FD192-97DF-0141-A83F-D536C37FE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0E172F9A-7BA2-9844-893F-4CC1EAED6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5D48A569-079F-2743-A7FA-358C39281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272F4653-3ACB-9549-82FC-2FE875CD0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75CD-C838-1146-84A8-88B81E4BD8D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EE42B648-EF65-B94D-AD79-CA67C6870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6A888481-6F47-3A49-8024-7065A7ACB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BFB9-5CC1-DD4A-B140-2D045B201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958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9D35199-82D0-7F41-8257-B56344649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1CE68F24-A325-A949-AAA8-B96A11B26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75CD-C838-1146-84A8-88B81E4BD8D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045F029F-7D2B-404F-A967-AD7C2877C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1D5ECF0C-637D-FF4F-B303-A0683C236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BFB9-5CC1-DD4A-B140-2D045B201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450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44CBFB28-CC5A-E14A-9D9D-E12F2A16D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75CD-C838-1146-84A8-88B81E4BD8D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AC7D3832-DB6B-344C-8212-D63E230AB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E1CB6D75-20EA-774A-A435-E0017FD4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BFB9-5CC1-DD4A-B140-2D045B201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495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323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4618A24-F99F-9343-893D-73D33BC63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47485EE0-6E05-3B44-9678-64EB90B11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0D680266-62E4-1742-BE7F-43B874299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AFAC656F-00E1-1545-9FE7-1A9E6154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75CD-C838-1146-84A8-88B81E4BD8D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9567C1F9-E65A-5445-BBB1-45695E3BE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B4E53D69-403F-6F4F-A37D-1203BFBD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BFB9-5CC1-DD4A-B140-2D045B201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789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ED1D576-9FA0-4B4E-B1B1-9AD32C4D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="" xmlns:a16="http://schemas.microsoft.com/office/drawing/2014/main" id="{2E3D1117-297D-1045-BF06-94BC4FCD1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B67ABFB6-D5EF-B243-B5E0-88674127D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EC3C8A9C-3BF1-6143-8627-40639316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75CD-C838-1146-84A8-88B81E4BD8D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76BA071A-D8FF-224C-B15D-16C2B176D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6F9DB4E3-D847-D246-9D0A-EE9D21DB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BFB9-5CC1-DD4A-B140-2D045B201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762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77BED18-D150-8043-BD9A-0B8BCB454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AE61A2A9-94E2-7A4E-9715-71F923FEA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4394CA33-EE12-9B4B-9904-C1408A85F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75CD-C838-1146-84A8-88B81E4BD8D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DBE8B837-8D34-BD41-98FF-929F26DA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413E76CE-A6C7-344D-8756-CD0A61BFC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BFB9-5CC1-DD4A-B140-2D045B201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740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83DE1F46-B2DE-CE45-BB7A-A03039A3F3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42E041B6-1A28-4942-AB1F-BE7CA897B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2A4E5A3C-4E22-384D-8FE0-80D160F3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975CD-C838-1146-84A8-88B81E4BD8D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4F46A051-4157-3440-9579-8F75972B8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3B14F4DD-D86E-2942-8D62-B8CB83F92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BFB9-5CC1-DD4A-B140-2D045B201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93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370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41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76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92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81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11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77C05C7-0D1D-084A-AE34-F95E1AA3974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E66C5B-AC82-CA45-BFC3-45117F64A1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70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84477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33592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3300" b="0" i="0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D4299ED0-159C-1349-B327-1508DE74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60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1C8EA7F4-FBB6-8F45-8567-219B0FB09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108756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42DEB9B7-90D0-8642-BF39-27BE4F7A1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975CD-C838-1146-84A8-88B81E4BD8D4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3701EA14-6090-A34E-9E23-976401832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EBC91C3-676B-BA4F-9D3A-0BAB9231D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0BFB9-5CC1-DD4A-B140-2D045B20153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20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3C3C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3C3C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3C3C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C3C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C3C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0.png"/><Relationship Id="rId6" Type="http://schemas.openxmlformats.org/officeDocument/2006/relationships/image" Target="../media/image31.emf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6" Type="http://schemas.openxmlformats.org/officeDocument/2006/relationships/image" Target="../media/image42.tif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tif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4" Type="http://schemas.openxmlformats.org/officeDocument/2006/relationships/video" Target="../media/media5.mov"/><Relationship Id="rId5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7.mov"/><Relationship Id="rId4" Type="http://schemas.openxmlformats.org/officeDocument/2006/relationships/video" Target="../media/media7.mov"/><Relationship Id="rId5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eg"/><Relationship Id="rId5" Type="http://schemas.openxmlformats.org/officeDocument/2006/relationships/image" Target="../media/image50.JPG"/><Relationship Id="rId6" Type="http://schemas.openxmlformats.org/officeDocument/2006/relationships/image" Target="../media/image51.JP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tif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tiff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.png"/><Relationship Id="rId3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emf"/><Relationship Id="rId13" Type="http://schemas.openxmlformats.org/officeDocument/2006/relationships/image" Target="../media/image26.emf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433B0C6-8835-CE46-9153-05DCB4A51B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Minimally Invasive </a:t>
            </a:r>
            <a:r>
              <a:rPr lang="en-US" sz="2400" b="1" dirty="0" err="1"/>
              <a:t>Annuloplasty</a:t>
            </a:r>
            <a:r>
              <a:rPr lang="en-US" sz="2400" b="1" dirty="0"/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Technology for Tricuspid and Mitral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Valve Repair</a:t>
            </a:r>
            <a:endParaRPr lang="en-US" sz="2400" dirty="0"/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8D52ABC3-8E0B-184F-9EA4-4BD2B7E26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226145"/>
            <a:ext cx="6400800" cy="1314450"/>
          </a:xfrm>
        </p:spPr>
        <p:txBody>
          <a:bodyPr/>
          <a:lstStyle/>
          <a:p>
            <a:r>
              <a:rPr lang="fr-FR" sz="1800" dirty="0" err="1">
                <a:solidFill>
                  <a:schemeClr val="bg1"/>
                </a:solidFill>
              </a:rPr>
              <a:t>Mathew</a:t>
            </a:r>
            <a:r>
              <a:rPr lang="fr-FR" sz="1800" dirty="0">
                <a:solidFill>
                  <a:schemeClr val="bg1"/>
                </a:solidFill>
              </a:rPr>
              <a:t> Williams, MD</a:t>
            </a:r>
          </a:p>
          <a:p>
            <a:r>
              <a:rPr lang="fr-FR" sz="1800" dirty="0"/>
              <a:t>NYU </a:t>
            </a:r>
            <a:r>
              <a:rPr lang="fr-FR" sz="1800" dirty="0" err="1"/>
              <a:t>Langone</a:t>
            </a:r>
            <a:r>
              <a:rPr lang="fr-FR" sz="1800" dirty="0"/>
              <a:t> </a:t>
            </a:r>
            <a:r>
              <a:rPr lang="fr-FR" sz="1800" dirty="0" err="1"/>
              <a:t>Medical</a:t>
            </a:r>
            <a:r>
              <a:rPr lang="fr-FR" sz="1800" dirty="0"/>
              <a:t> Center</a:t>
            </a:r>
          </a:p>
          <a:p>
            <a:r>
              <a:rPr lang="fr-FR" sz="1800" dirty="0">
                <a:solidFill>
                  <a:schemeClr val="bg1"/>
                </a:solidFill>
              </a:rPr>
              <a:t>Thursday, May 23, 2019</a:t>
            </a:r>
          </a:p>
        </p:txBody>
      </p:sp>
    </p:spTree>
    <p:extLst>
      <p:ext uri="{BB962C8B-B14F-4D97-AF65-F5344CB8AC3E}">
        <p14:creationId xmlns:p14="http://schemas.microsoft.com/office/powerpoint/2010/main" val="21733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32308"/>
            <a:ext cx="4789533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 dirty="0"/>
          </a:p>
          <a:p>
            <a:pPr marL="285750" indent="-285750">
              <a:buFont typeface="Arial" charset="0"/>
              <a:buChar char="•"/>
            </a:pPr>
            <a:r>
              <a:rPr lang="en-US" sz="1200" b="1" dirty="0"/>
              <a:t>60 Patient; 6 Center CE Mark Study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050" dirty="0"/>
              <a:t>Vilnius University Hospital, </a:t>
            </a:r>
            <a:r>
              <a:rPr lang="en-US" sz="1050" dirty="0" err="1"/>
              <a:t>Santaros</a:t>
            </a:r>
            <a:r>
              <a:rPr lang="en-US" sz="1050" dirty="0"/>
              <a:t> </a:t>
            </a:r>
            <a:r>
              <a:rPr lang="en-US" sz="1050" dirty="0" err="1"/>
              <a:t>Klinikos</a:t>
            </a:r>
            <a:r>
              <a:rPr lang="en-US" sz="1050" dirty="0"/>
              <a:t>, Vilnius, Lithuania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050" dirty="0"/>
              <a:t>Kaunas University Hospital, Kaunas, Lithuania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050" dirty="0" err="1"/>
              <a:t>Semmelweis</a:t>
            </a:r>
            <a:r>
              <a:rPr lang="en-US" sz="1050" dirty="0"/>
              <a:t> University, Budapest, Hungary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050" dirty="0"/>
              <a:t>Cardinal Wyszynski National Institute of Cardiology, Warsaw, Poland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050" dirty="0" err="1"/>
              <a:t>Pauls</a:t>
            </a:r>
            <a:r>
              <a:rPr lang="en-US" sz="1050" dirty="0"/>
              <a:t> </a:t>
            </a:r>
            <a:r>
              <a:rPr lang="en-US" sz="1050" dirty="0" err="1"/>
              <a:t>Stradins</a:t>
            </a:r>
            <a:r>
              <a:rPr lang="en-US" sz="1050" dirty="0"/>
              <a:t> Clinical University Hospital, Riga, Latvia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050" dirty="0"/>
              <a:t>Pending - Aarhus University Hospital Denmark, Aarhus, Denmark</a:t>
            </a:r>
          </a:p>
          <a:p>
            <a:pPr marL="742950" lvl="1" indent="-285750">
              <a:buFont typeface="Arial" charset="0"/>
              <a:buChar char="•"/>
            </a:pPr>
            <a:endParaRPr lang="en-US" sz="1100" dirty="0"/>
          </a:p>
          <a:p>
            <a:pPr lvl="1">
              <a:defRPr/>
            </a:pPr>
            <a:endParaRPr lang="en-US" sz="1050" dirty="0"/>
          </a:p>
          <a:p>
            <a:pPr marL="285750" indent="-285750">
              <a:buFont typeface="Arial" charset="0"/>
              <a:buChar char="•"/>
            </a:pPr>
            <a:r>
              <a:rPr lang="en-US" sz="1200" b="1" dirty="0"/>
              <a:t>Image- Guided Percutaneous Arm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050" dirty="0"/>
              <a:t>Pre procedure CT and Echo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050" dirty="0"/>
              <a:t>Fluoroscopy, 2D and 3D Echocardiography</a:t>
            </a:r>
          </a:p>
          <a:p>
            <a:pPr marL="742950" lvl="1" indent="-285750">
              <a:buFont typeface="Arial" charset="0"/>
              <a:buChar char="•"/>
            </a:pPr>
            <a:endParaRPr lang="en-US" sz="1200" dirty="0"/>
          </a:p>
          <a:p>
            <a:pPr marL="285750" indent="-285750">
              <a:buFont typeface="Arial" charset="0"/>
              <a:buChar char="•"/>
            </a:pPr>
            <a:r>
              <a:rPr lang="en-US" sz="1200" b="1" dirty="0"/>
              <a:t>End Points: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050" dirty="0"/>
              <a:t>Safety: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Major Adverse Events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050" dirty="0"/>
              <a:t>Performance: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Technical Success Rate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Reduction in Tricuspid Regurgitation/EROA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Six Minute Walk Test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QOL</a:t>
            </a:r>
            <a:endParaRPr lang="it-IT" sz="1050" dirty="0"/>
          </a:p>
          <a:p>
            <a:pPr marL="742950" lvl="1" indent="-285750">
              <a:buFont typeface="Arial" charset="0"/>
              <a:buChar char="•"/>
            </a:pPr>
            <a:endParaRPr lang="en-US" sz="1400" dirty="0"/>
          </a:p>
          <a:p>
            <a:pPr marL="1200150" lvl="2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355739" y="4862412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Investigational Device ONLY.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17907" y="3957797"/>
            <a:ext cx="3372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FIH Vilnius, Lithuania (October 2018)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050" y="1296967"/>
            <a:ext cx="4376623" cy="2549566"/>
          </a:xfrm>
          <a:prstGeom prst="rect">
            <a:avLst/>
          </a:prstGeom>
        </p:spPr>
      </p:pic>
      <p:sp>
        <p:nvSpPr>
          <p:cNvPr id="34" name="Title 8"/>
          <p:cNvSpPr txBox="1">
            <a:spLocks/>
          </p:cNvSpPr>
          <p:nvPr/>
        </p:nvSpPr>
        <p:spPr>
          <a:xfrm>
            <a:off x="1237900" y="236502"/>
            <a:ext cx="7559111" cy="3429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STTAR: Study of </a:t>
            </a: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Transcatheter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Tricsupid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Annular Repair</a:t>
            </a:r>
          </a:p>
        </p:txBody>
      </p:sp>
    </p:spTree>
    <p:extLst>
      <p:ext uri="{BB962C8B-B14F-4D97-AF65-F5344CB8AC3E}">
        <p14:creationId xmlns:p14="http://schemas.microsoft.com/office/powerpoint/2010/main" val="4027133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9EFAF8-A124-DF4E-9464-55DD9A7DCDAA}"/>
              </a:ext>
            </a:extLst>
          </p:cNvPr>
          <p:cNvSpPr txBox="1">
            <a:spLocks/>
          </p:cNvSpPr>
          <p:nvPr/>
        </p:nvSpPr>
        <p:spPr>
          <a:xfrm>
            <a:off x="207507" y="1597572"/>
            <a:ext cx="4212093" cy="36567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Inclusion Criteria: </a:t>
            </a:r>
          </a:p>
          <a:p>
            <a:pPr lvl="1">
              <a:buFont typeface="Arial" charset="0"/>
              <a:buChar char="•"/>
            </a:pPr>
            <a:r>
              <a:rPr lang="en-US" sz="1200" dirty="0"/>
              <a:t>Age ≥18</a:t>
            </a:r>
          </a:p>
          <a:p>
            <a:pPr lvl="1">
              <a:buFont typeface="Arial" charset="0"/>
              <a:buChar char="•"/>
            </a:pPr>
            <a:r>
              <a:rPr lang="en-US" sz="1200" dirty="0"/>
              <a:t>New York Heart Association (NYHA) Class II-IV</a:t>
            </a:r>
          </a:p>
          <a:p>
            <a:pPr lvl="1">
              <a:buFont typeface="Arial" charset="0"/>
              <a:buChar char="•"/>
            </a:pPr>
            <a:r>
              <a:rPr lang="en-US" sz="1200" dirty="0"/>
              <a:t>Left ventricular ejection fraction (LVEF) ≥30%</a:t>
            </a:r>
          </a:p>
          <a:p>
            <a:pPr lvl="1">
              <a:buFont typeface="Arial" charset="0"/>
              <a:buChar char="•"/>
            </a:pPr>
            <a:r>
              <a:rPr lang="en-US" sz="1200" dirty="0"/>
              <a:t>Tricuspid valve annular diameter ≥ 40 mm (or 21 mm/m2) 3-4 + FTR 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Exclusion Criteria:</a:t>
            </a:r>
          </a:p>
          <a:p>
            <a:pPr lvl="1">
              <a:buFont typeface="Arial" charset="0"/>
              <a:buChar char="•"/>
            </a:pPr>
            <a:r>
              <a:rPr lang="en-US" sz="1200" dirty="0"/>
              <a:t>Previous tricuspid valve repair or replacement</a:t>
            </a:r>
          </a:p>
          <a:p>
            <a:pPr lvl="1">
              <a:buFont typeface="Arial" charset="0"/>
              <a:buChar char="•"/>
            </a:pPr>
            <a:r>
              <a:rPr lang="en-US" sz="1200" dirty="0"/>
              <a:t>Life expectancy of less than 12-months</a:t>
            </a:r>
          </a:p>
          <a:p>
            <a:pPr lvl="1">
              <a:buFont typeface="Arial" charset="0"/>
              <a:buChar char="•"/>
            </a:pPr>
            <a:r>
              <a:rPr lang="en-US" sz="1200" dirty="0"/>
              <a:t>Pulmonary hypertension with PA mean 2/3 </a:t>
            </a:r>
            <a:r>
              <a:rPr lang="en-US" sz="1200" dirty="0" err="1"/>
              <a:t>rd</a:t>
            </a:r>
            <a:r>
              <a:rPr lang="en-US" sz="1200" dirty="0"/>
              <a:t> MAP</a:t>
            </a:r>
          </a:p>
          <a:p>
            <a:pPr lvl="1">
              <a:buFont typeface="Arial" charset="0"/>
              <a:buChar char="•"/>
            </a:pPr>
            <a:r>
              <a:rPr lang="en-US" sz="1200" dirty="0"/>
              <a:t>Severe right heart dysfunction</a:t>
            </a:r>
          </a:p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040583" y="4825276"/>
            <a:ext cx="21259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Investigational Device ONLY</a:t>
            </a:r>
            <a:endParaRPr lang="en-US" sz="1350" dirty="0" err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772" y="1159548"/>
            <a:ext cx="5927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Study Design: </a:t>
            </a:r>
            <a:r>
              <a:rPr lang="en-US" sz="1400" dirty="0"/>
              <a:t>Prospective non-randomized safety and performance study</a:t>
            </a:r>
          </a:p>
          <a:p>
            <a:endParaRPr lang="en-US" sz="14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314314" y="1801120"/>
          <a:ext cx="4732706" cy="235531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663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663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93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Variables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/>
                        </a:rPr>
                        <a:t>Mean (Range)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9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Age, years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74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(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61-85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)</a:t>
                      </a:r>
                      <a:endParaRPr lang="mr-IN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9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  <a:latin typeface="+mj-lt"/>
                          <a:cs typeface="+mn-cs"/>
                        </a:rPr>
                        <a:t>Euroscore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 II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4.75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(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1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-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14.2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)</a:t>
                      </a:r>
                      <a:endParaRPr lang="mr-IN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9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  <a:latin typeface="+mj-lt"/>
                          <a:cs typeface="+mn-cs"/>
                        </a:rPr>
                        <a:t>Gender,female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342900" rtl="0" eaLnBrk="1" fontAlgn="b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r>
                        <a:rPr lang="mr-I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58%</a:t>
                      </a:r>
                      <a:r>
                        <a:rPr lang="mr-IN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9250">
                <a:tc>
                  <a:txBody>
                    <a:bodyPr/>
                    <a:lstStyle/>
                    <a:p>
                      <a:pPr lvl="2" algn="l" fontAlgn="b"/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NYHA II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2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(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20%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)</a:t>
                      </a:r>
                      <a:endParaRPr lang="mr-IN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9250">
                <a:tc>
                  <a:txBody>
                    <a:bodyPr/>
                    <a:lstStyle/>
                    <a:p>
                      <a:pPr lvl="2" algn="l" fontAlgn="b"/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NYHA III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7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(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70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%)</a:t>
                      </a:r>
                      <a:endParaRPr lang="mr-IN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9250">
                <a:tc>
                  <a:txBody>
                    <a:bodyPr/>
                    <a:lstStyle/>
                    <a:p>
                      <a:pPr lvl="2" algn="l" fontAlgn="b"/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NYHA IV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3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(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30%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)</a:t>
                      </a:r>
                      <a:endParaRPr lang="mr-IN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9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Atrial</a:t>
                      </a:r>
                      <a:r>
                        <a:rPr lang="en-US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 fibrillation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6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(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50%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)</a:t>
                      </a:r>
                      <a:endParaRPr lang="mr-IN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9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Pulmonary</a:t>
                      </a:r>
                      <a:r>
                        <a:rPr lang="en-US" sz="1400" u="none" strike="noStrike" baseline="0" dirty="0">
                          <a:effectLst/>
                          <a:latin typeface="+mj-lt"/>
                          <a:cs typeface="+mn-cs"/>
                        </a:rPr>
                        <a:t> hypertension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6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(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50%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)</a:t>
                      </a:r>
                      <a:endParaRPr lang="mr-IN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9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Pacemaker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3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(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+mn-cs"/>
                        </a:rPr>
                        <a:t>30</a:t>
                      </a:r>
                      <a:r>
                        <a:rPr lang="mr-IN" sz="1400" u="none" strike="noStrike" dirty="0">
                          <a:effectLst/>
                          <a:latin typeface="+mj-lt"/>
                          <a:cs typeface="+mn-cs"/>
                        </a:rPr>
                        <a:t>%)</a:t>
                      </a:r>
                      <a:endParaRPr lang="mr-IN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622300" y="1437699"/>
            <a:ext cx="22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Patient Criteria n =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739" y="4862412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Investigational Device ONLY.</a:t>
            </a:r>
          </a:p>
        </p:txBody>
      </p:sp>
      <p:sp>
        <p:nvSpPr>
          <p:cNvPr id="9" name="Title 8">
            <a:extLst>
              <a:ext uri="{FF2B5EF4-FFF2-40B4-BE49-F238E27FC236}">
                <a16:creationId xmlns="" xmlns:a16="http://schemas.microsoft.com/office/drawing/2014/main" id="{E99CAAD0-07E3-A84E-91AA-89B22D4FA9AD}"/>
              </a:ext>
            </a:extLst>
          </p:cNvPr>
          <p:cNvSpPr txBox="1">
            <a:spLocks/>
          </p:cNvSpPr>
          <p:nvPr/>
        </p:nvSpPr>
        <p:spPr>
          <a:xfrm>
            <a:off x="1237900" y="236502"/>
            <a:ext cx="7559111" cy="3429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STTAR: Study of </a:t>
            </a: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Transcatheter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Tricsupid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Annular Repair</a:t>
            </a:r>
          </a:p>
        </p:txBody>
      </p:sp>
    </p:spTree>
    <p:extLst>
      <p:ext uri="{BB962C8B-B14F-4D97-AF65-F5344CB8AC3E}">
        <p14:creationId xmlns:p14="http://schemas.microsoft.com/office/powerpoint/2010/main" val="372148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A060B85-0EF3-C745-997C-CBC951324C34}"/>
              </a:ext>
            </a:extLst>
          </p:cNvPr>
          <p:cNvSpPr txBox="1"/>
          <p:nvPr/>
        </p:nvSpPr>
        <p:spPr>
          <a:xfrm>
            <a:off x="1153048" y="868549"/>
            <a:ext cx="68580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kern="0" dirty="0">
                <a:latin typeface="Calibri" charset="0"/>
                <a:ea typeface="Calibri" charset="0"/>
                <a:cs typeface="Calibri" charset="0"/>
              </a:rPr>
              <a:t>FIH Transcatheter Procedure</a:t>
            </a:r>
          </a:p>
          <a:p>
            <a:pPr algn="ctr"/>
            <a:r>
              <a:rPr lang="en-US" sz="1000" dirty="0">
                <a:latin typeface="Calibri" charset="0"/>
                <a:ea typeface="Calibri" charset="0"/>
                <a:cs typeface="Calibri" charset="0"/>
              </a:rPr>
              <a:t>Video courtesy of Professor </a:t>
            </a:r>
            <a:r>
              <a:rPr lang="en-US" sz="1000" dirty="0" err="1">
                <a:latin typeface="Calibri" charset="0"/>
                <a:ea typeface="Calibri" charset="0"/>
                <a:cs typeface="Calibri" charset="0"/>
              </a:rPr>
              <a:t>Kestutis</a:t>
            </a:r>
            <a:r>
              <a:rPr lang="en-US" sz="1000" dirty="0"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sz="1000" dirty="0" err="1">
                <a:latin typeface="Calibri" charset="0"/>
                <a:ea typeface="Calibri" charset="0"/>
                <a:cs typeface="Calibri" charset="0"/>
              </a:rPr>
              <a:t>Rucinskas</a:t>
            </a:r>
            <a:r>
              <a:rPr lang="en-US" sz="1000" dirty="0">
                <a:latin typeface="Calibri" charset="0"/>
                <a:ea typeface="Calibri" charset="0"/>
                <a:cs typeface="Calibri" charset="0"/>
              </a:rPr>
              <a:t>, MD, Chief of Cardiac Surgery; Vilnius University Hospital </a:t>
            </a:r>
            <a:r>
              <a:rPr lang="en-US" sz="1000" dirty="0" err="1">
                <a:latin typeface="Calibri" charset="0"/>
                <a:ea typeface="Calibri" charset="0"/>
                <a:cs typeface="Calibri" charset="0"/>
              </a:rPr>
              <a:t>Santariskiu</a:t>
            </a:r>
            <a:r>
              <a:rPr lang="en-US" sz="1000" dirty="0">
                <a:latin typeface="Calibri" charset="0"/>
                <a:ea typeface="Calibri" charset="0"/>
                <a:cs typeface="Calibri" charset="0"/>
              </a:rPr>
              <a:t> Clinics</a:t>
            </a:r>
          </a:p>
          <a:p>
            <a:pPr algn="ctr"/>
            <a:endParaRPr lang="en-US" sz="1950" b="1" kern="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MIA Shortened FIH Video KW 4.30.19 copy">
            <a:hlinkClick r:id="" action="ppaction://media"/>
            <a:extLst>
              <a:ext uri="{FF2B5EF4-FFF2-40B4-BE49-F238E27FC236}">
                <a16:creationId xmlns="" xmlns:a16="http://schemas.microsoft.com/office/drawing/2014/main" id="{46FD4103-A3EA-B349-8DF6-C6ED021BB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999" y="1445880"/>
            <a:ext cx="5376831" cy="3024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C76443E-9BA7-6F45-B96F-57313FB18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830" y="3116405"/>
            <a:ext cx="3484770" cy="16480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D0398-3273-6648-BB04-9E91263C7D67}"/>
              </a:ext>
            </a:extLst>
          </p:cNvPr>
          <p:cNvSpPr txBox="1"/>
          <p:nvPr/>
        </p:nvSpPr>
        <p:spPr>
          <a:xfrm>
            <a:off x="5578029" y="4828854"/>
            <a:ext cx="2185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Fluoroscopy Pre-Plication </a:t>
            </a:r>
            <a:r>
              <a:rPr lang="mr-IN" sz="800" dirty="0"/>
              <a:t>–</a:t>
            </a:r>
            <a:r>
              <a:rPr lang="en-US" sz="800" dirty="0"/>
              <a:t>                          Annular Area 14.2cm</a:t>
            </a:r>
            <a:r>
              <a:rPr lang="en-US" sz="800" baseline="30000" dirty="0"/>
              <a:t>2</a:t>
            </a:r>
            <a:endParaRPr 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921F75-F8D6-2C4C-BDE4-5F64DB5E3B5F}"/>
              </a:ext>
            </a:extLst>
          </p:cNvPr>
          <p:cNvSpPr txBox="1"/>
          <p:nvPr/>
        </p:nvSpPr>
        <p:spPr>
          <a:xfrm>
            <a:off x="7417270" y="4829838"/>
            <a:ext cx="1694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Fluoroscopy Post-Plication </a:t>
            </a:r>
            <a:r>
              <a:rPr lang="mr-IN" sz="800" dirty="0"/>
              <a:t>–</a:t>
            </a:r>
            <a:r>
              <a:rPr lang="en-US" sz="800" dirty="0"/>
              <a:t> Annular Area 7.6cm</a:t>
            </a:r>
            <a:r>
              <a:rPr lang="en-US" sz="800" baseline="30000" dirty="0"/>
              <a:t>2</a:t>
            </a:r>
            <a:endParaRPr lang="en-US" sz="800" dirty="0"/>
          </a:p>
        </p:txBody>
      </p:sp>
      <p:pic>
        <p:nvPicPr>
          <p:cNvPr id="11" name="Picture 10" descr="A picture containing animal, invertebrate, mollusk&#10;&#10;Description automatically generated">
            <a:extLst>
              <a:ext uri="{FF2B5EF4-FFF2-40B4-BE49-F238E27FC236}">
                <a16:creationId xmlns="" xmlns:a16="http://schemas.microsoft.com/office/drawing/2014/main" id="{347FC539-8E92-EE49-BC1C-F8FFCB4B4C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615" t="9622" r="8995" b="7024"/>
          <a:stretch/>
        </p:blipFill>
        <p:spPr>
          <a:xfrm>
            <a:off x="5941671" y="1419021"/>
            <a:ext cx="1494705" cy="1730429"/>
          </a:xfrm>
          <a:prstGeom prst="rect">
            <a:avLst/>
          </a:prstGeom>
        </p:spPr>
      </p:pic>
      <p:pic>
        <p:nvPicPr>
          <p:cNvPr id="12" name="Picture 11" descr="A close up of a screen&#10;&#10;Description automatically generated">
            <a:extLst>
              <a:ext uri="{FF2B5EF4-FFF2-40B4-BE49-F238E27FC236}">
                <a16:creationId xmlns="" xmlns:a16="http://schemas.microsoft.com/office/drawing/2014/main" id="{F0C4FC2D-1D94-F444-96B2-4F708F0EA2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104" t="8262" r="15437" b="11939"/>
          <a:stretch/>
        </p:blipFill>
        <p:spPr>
          <a:xfrm>
            <a:off x="7436375" y="1419021"/>
            <a:ext cx="1593734" cy="1722235"/>
          </a:xfrm>
          <a:prstGeom prst="rect">
            <a:avLst/>
          </a:prstGeom>
        </p:spPr>
      </p:pic>
      <p:sp>
        <p:nvSpPr>
          <p:cNvPr id="13" name="Title 8">
            <a:extLst>
              <a:ext uri="{FF2B5EF4-FFF2-40B4-BE49-F238E27FC236}">
                <a16:creationId xmlns="" xmlns:a16="http://schemas.microsoft.com/office/drawing/2014/main" id="{8012AF5F-5664-FD4F-8673-707D27C6CD76}"/>
              </a:ext>
            </a:extLst>
          </p:cNvPr>
          <p:cNvSpPr txBox="1">
            <a:spLocks/>
          </p:cNvSpPr>
          <p:nvPr/>
        </p:nvSpPr>
        <p:spPr>
          <a:xfrm>
            <a:off x="1237900" y="236502"/>
            <a:ext cx="7559111" cy="3429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STTAR: Study of </a:t>
            </a: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Transcatheter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Tricsupid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Annular Repair</a:t>
            </a:r>
          </a:p>
        </p:txBody>
      </p:sp>
    </p:spTree>
    <p:extLst>
      <p:ext uri="{BB962C8B-B14F-4D97-AF65-F5344CB8AC3E}">
        <p14:creationId xmlns:p14="http://schemas.microsoft.com/office/powerpoint/2010/main" val="380765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9B7CEB-5167-3644-8A92-4A8838BA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5848"/>
            <a:ext cx="9143999" cy="642938"/>
          </a:xfrm>
        </p:spPr>
        <p:txBody>
          <a:bodyPr>
            <a:normAutofit/>
          </a:bodyPr>
          <a:lstStyle/>
          <a:p>
            <a:pPr algn="ctr"/>
            <a:r>
              <a:rPr lang="en-US" sz="1950" b="1" kern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STTAR: Percutaneous Results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8343" y="4225442"/>
            <a:ext cx="1409361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013">
                <a:solidFill>
                  <a:schemeClr val="bg1"/>
                </a:solidFill>
              </a:rPr>
              <a:t>Mann-Whitney U test </a:t>
            </a:r>
          </a:p>
          <a:p>
            <a:pPr algn="ctr"/>
            <a:r>
              <a:rPr lang="en-US" sz="10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8929" y="1394851"/>
            <a:ext cx="23596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1013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5249" y="1225995"/>
            <a:ext cx="84670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1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Pre Plication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60774" y="1225995"/>
            <a:ext cx="90120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13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Post Plication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6785" y="809736"/>
            <a:ext cx="165942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13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Investigational Device ONLY</a:t>
            </a:r>
            <a:endParaRPr lang="en-US" sz="1013" dirty="0" err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83" y="2522705"/>
            <a:ext cx="3289509" cy="1977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106" y="1284238"/>
            <a:ext cx="5541460" cy="863878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2257648" y="2945772"/>
            <a:ext cx="609744" cy="37650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60184" y="2818814"/>
            <a:ext cx="5642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B050"/>
                </a:solidFill>
              </a:rPr>
              <a:t>33%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0146" y="2177091"/>
            <a:ext cx="3289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Acute results n = 10 (</a:t>
            </a:r>
            <a:r>
              <a:rPr lang="mr-IN" sz="1200" dirty="0" err="1"/>
              <a:t>p</a:t>
            </a:r>
            <a:r>
              <a:rPr lang="en-US" sz="1200" dirty="0"/>
              <a:t> </a:t>
            </a:r>
            <a:r>
              <a:rPr lang="mr-IN" sz="1200" dirty="0"/>
              <a:t>=</a:t>
            </a:r>
            <a:r>
              <a:rPr lang="en-US" sz="1200" dirty="0"/>
              <a:t> </a:t>
            </a:r>
            <a:r>
              <a:rPr lang="mr-IN" sz="1200" dirty="0"/>
              <a:t>0.0001</a:t>
            </a:r>
            <a:r>
              <a:rPr lang="en-US" sz="1200" dirty="0"/>
              <a:t>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148783" y="3134873"/>
            <a:ext cx="609744" cy="37650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60774" y="2927280"/>
            <a:ext cx="5642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B050"/>
                </a:solidFill>
              </a:rPr>
              <a:t>26.4%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73451" y="2177090"/>
            <a:ext cx="3192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3 Month Follow Up n = 4 (</a:t>
            </a:r>
            <a:r>
              <a:rPr lang="is-IS" sz="1200" dirty="0"/>
              <a:t>p = 0.007</a:t>
            </a:r>
            <a:r>
              <a:rPr lang="en-US" sz="1200" dirty="0"/>
              <a:t>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856550" y="2613668"/>
            <a:ext cx="3209620" cy="1920437"/>
            <a:chOff x="4856550" y="2599486"/>
            <a:chExt cx="3209620" cy="192043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6550" y="2599486"/>
              <a:ext cx="3209620" cy="192043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28441" y="2605405"/>
              <a:ext cx="1125346" cy="346260"/>
            </a:xfrm>
            <a:prstGeom prst="rect">
              <a:avLst/>
            </a:prstGeom>
          </p:spPr>
        </p:pic>
      </p:grpSp>
      <p:cxnSp>
        <p:nvCxnSpPr>
          <p:cNvPr id="29" name="Straight Arrow Connector 28"/>
          <p:cNvCxnSpPr/>
          <p:nvPr/>
        </p:nvCxnSpPr>
        <p:spPr>
          <a:xfrm>
            <a:off x="6193622" y="3113443"/>
            <a:ext cx="609744" cy="37650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96158" y="2986485"/>
            <a:ext cx="5642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B050"/>
                </a:solidFill>
              </a:rPr>
              <a:t>26.4%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5739" y="4862412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Investigational Device ONLY.</a:t>
            </a:r>
          </a:p>
        </p:txBody>
      </p:sp>
      <p:sp>
        <p:nvSpPr>
          <p:cNvPr id="27" name="Title 8">
            <a:extLst>
              <a:ext uri="{FF2B5EF4-FFF2-40B4-BE49-F238E27FC236}">
                <a16:creationId xmlns="" xmlns:a16="http://schemas.microsoft.com/office/drawing/2014/main" id="{824D0A08-3E83-9046-95DA-F54F15255CA8}"/>
              </a:ext>
            </a:extLst>
          </p:cNvPr>
          <p:cNvSpPr txBox="1">
            <a:spLocks/>
          </p:cNvSpPr>
          <p:nvPr/>
        </p:nvSpPr>
        <p:spPr>
          <a:xfrm>
            <a:off x="1237900" y="236502"/>
            <a:ext cx="7559111" cy="3429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STTAR: Study of </a:t>
            </a: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Transcatheter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Tricsupid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Annular Repair</a:t>
            </a:r>
          </a:p>
        </p:txBody>
      </p:sp>
    </p:spTree>
    <p:extLst>
      <p:ext uri="{BB962C8B-B14F-4D97-AF65-F5344CB8AC3E}">
        <p14:creationId xmlns:p14="http://schemas.microsoft.com/office/powerpoint/2010/main" val="2705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779777" y="862424"/>
            <a:ext cx="6857999" cy="4134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b="1" dirty="0">
                <a:latin typeface="Calibri" charset="0"/>
                <a:ea typeface="ＭＳ Ｐゴシック" charset="0"/>
                <a:cs typeface="ＭＳ Ｐゴシック" charset="0"/>
              </a:rPr>
              <a:t>STTAR Clinical Case </a:t>
            </a:r>
            <a:r>
              <a:rPr lang="mr-IN" sz="1800" b="1" dirty="0">
                <a:latin typeface="Calibri" charset="0"/>
                <a:ea typeface="ＭＳ Ｐゴシック" charset="0"/>
                <a:cs typeface="ＭＳ Ｐゴシック" charset="0"/>
              </a:rPr>
              <a:t>–</a:t>
            </a:r>
            <a:r>
              <a:rPr lang="en-US" sz="1800" b="1" dirty="0">
                <a:latin typeface="Calibri" charset="0"/>
                <a:ea typeface="ＭＳ Ｐゴシック" charset="0"/>
                <a:cs typeface="ＭＳ Ｐゴシック" charset="0"/>
              </a:rPr>
              <a:t> Budapest, Hungary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86981" y="2395193"/>
            <a:ext cx="4864540" cy="2565182"/>
            <a:chOff x="341705" y="1507727"/>
            <a:chExt cx="9224500" cy="4864285"/>
          </a:xfrm>
        </p:grpSpPr>
        <p:sp>
          <p:nvSpPr>
            <p:cNvPr id="11" name="TextBox 10"/>
            <p:cNvSpPr txBox="1"/>
            <p:nvPr/>
          </p:nvSpPr>
          <p:spPr>
            <a:xfrm>
              <a:off x="341705" y="5890518"/>
              <a:ext cx="4509183" cy="481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Pre Plication on Fluoroscopy </a:t>
              </a:r>
              <a:r>
                <a:rPr lang="mr-IN" sz="1050" dirty="0"/>
                <a:t>–</a:t>
              </a:r>
              <a:r>
                <a:rPr lang="en-US" sz="1050" dirty="0"/>
                <a:t> 14.5 cm</a:t>
              </a:r>
              <a:r>
                <a:rPr lang="en-US" sz="1050" baseline="30000" dirty="0"/>
                <a:t>2</a:t>
              </a:r>
              <a:endParaRPr lang="en-US" sz="105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87121" y="5890518"/>
              <a:ext cx="4679084" cy="481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Post Plication on Fluoroscopy </a:t>
              </a:r>
              <a:r>
                <a:rPr lang="mr-IN" sz="1050" dirty="0"/>
                <a:t>–</a:t>
              </a:r>
              <a:r>
                <a:rPr lang="en-US" sz="1050" dirty="0"/>
                <a:t> 6.94 cm</a:t>
              </a:r>
              <a:r>
                <a:rPr lang="en-US" sz="1050" baseline="30000" dirty="0"/>
                <a:t>2</a:t>
              </a:r>
              <a:endParaRPr lang="en-US" sz="105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17"/>
            <a:stretch/>
          </p:blipFill>
          <p:spPr>
            <a:xfrm>
              <a:off x="341705" y="1534885"/>
              <a:ext cx="4509184" cy="435563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8679" y="1507727"/>
              <a:ext cx="3434852" cy="4355633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23" y="1275868"/>
            <a:ext cx="3733800" cy="7715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823923" y="207882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52% Reduction in Annular Area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117" y="801048"/>
            <a:ext cx="2716328" cy="19086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72333" y="2662182"/>
            <a:ext cx="281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Radiopaque anchors on echo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117" y="2932888"/>
            <a:ext cx="2716328" cy="20372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5739" y="4862412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Investigational Device ONLY.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8428" y="4876443"/>
            <a:ext cx="425629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050" dirty="0"/>
              <a:t>Photos courtesy of the </a:t>
            </a:r>
            <a:r>
              <a:rPr lang="en-US" sz="1050" dirty="0" err="1"/>
              <a:t>Semmelweis</a:t>
            </a:r>
            <a:r>
              <a:rPr lang="en-US" sz="1050" dirty="0"/>
              <a:t> University, Budapest, Hungary</a:t>
            </a:r>
          </a:p>
        </p:txBody>
      </p:sp>
      <p:sp>
        <p:nvSpPr>
          <p:cNvPr id="16" name="Title 8">
            <a:extLst>
              <a:ext uri="{FF2B5EF4-FFF2-40B4-BE49-F238E27FC236}">
                <a16:creationId xmlns="" xmlns:a16="http://schemas.microsoft.com/office/drawing/2014/main" id="{FEB06E79-7D67-194D-9ADD-6AD497D82F48}"/>
              </a:ext>
            </a:extLst>
          </p:cNvPr>
          <p:cNvSpPr txBox="1">
            <a:spLocks/>
          </p:cNvSpPr>
          <p:nvPr/>
        </p:nvSpPr>
        <p:spPr>
          <a:xfrm>
            <a:off x="1237900" y="236502"/>
            <a:ext cx="7559111" cy="3429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STTAR: Study of </a:t>
            </a: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Transcatheter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Tricsupid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Annular Repair</a:t>
            </a:r>
          </a:p>
        </p:txBody>
      </p:sp>
    </p:spTree>
    <p:extLst>
      <p:ext uri="{BB962C8B-B14F-4D97-AF65-F5344CB8AC3E}">
        <p14:creationId xmlns:p14="http://schemas.microsoft.com/office/powerpoint/2010/main" val="3465809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 2D color Doppler prior to MIA46 (1) (Converted).mo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768" y="1599523"/>
            <a:ext cx="3761088" cy="2820816"/>
          </a:xfrm>
        </p:spPr>
      </p:pic>
      <p:pic>
        <p:nvPicPr>
          <p:cNvPr id="5" name="2D color Doppler after MIA_trace TR569 (Converted).mo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0806" y="1599523"/>
            <a:ext cx="3761088" cy="2820816"/>
          </a:xfrm>
        </p:spPr>
      </p:pic>
      <p:sp>
        <p:nvSpPr>
          <p:cNvPr id="14" name="TextBox 13"/>
          <p:cNvSpPr txBox="1"/>
          <p:nvPr/>
        </p:nvSpPr>
        <p:spPr>
          <a:xfrm>
            <a:off x="5291496" y="779987"/>
            <a:ext cx="219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Severe TR to Trace TR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50" y="1181656"/>
            <a:ext cx="386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Color Doppler Prior to MIA Plication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1181656"/>
            <a:ext cx="386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Color Doppler Post MIA Plication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-152242" y="784410"/>
            <a:ext cx="6857999" cy="4134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b="1" dirty="0">
                <a:latin typeface="Calibri" charset="0"/>
                <a:ea typeface="ＭＳ Ｐゴシック" charset="0"/>
                <a:cs typeface="ＭＳ Ｐゴシック" charset="0"/>
              </a:rPr>
              <a:t>STTAR Clinical Case </a:t>
            </a:r>
            <a:r>
              <a:rPr lang="mr-IN" sz="1800" b="1" dirty="0">
                <a:latin typeface="Calibri" charset="0"/>
                <a:ea typeface="ＭＳ Ｐゴシック" charset="0"/>
                <a:cs typeface="ＭＳ Ｐゴシック" charset="0"/>
              </a:rPr>
              <a:t>–</a:t>
            </a:r>
            <a:r>
              <a:rPr lang="en-US" sz="1800" b="1" dirty="0">
                <a:latin typeface="Calibri" charset="0"/>
                <a:ea typeface="ＭＳ Ｐゴシック" charset="0"/>
                <a:cs typeface="ＭＳ Ｐゴシック" charset="0"/>
              </a:rPr>
              <a:t> Budapest, Hungary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5739" y="4862412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Investigational Device ONLY.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38242" y="4529923"/>
            <a:ext cx="426751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050"/>
              <a:t>Images courtesy of the </a:t>
            </a:r>
            <a:r>
              <a:rPr lang="en-US" sz="1050" dirty="0" err="1"/>
              <a:t>Semmelweis</a:t>
            </a:r>
            <a:r>
              <a:rPr lang="en-US" sz="1050" dirty="0"/>
              <a:t> University, Budapest, Hungary</a:t>
            </a:r>
          </a:p>
        </p:txBody>
      </p:sp>
      <p:sp>
        <p:nvSpPr>
          <p:cNvPr id="12" name="Title 8">
            <a:extLst>
              <a:ext uri="{FF2B5EF4-FFF2-40B4-BE49-F238E27FC236}">
                <a16:creationId xmlns="" xmlns:a16="http://schemas.microsoft.com/office/drawing/2014/main" id="{BE73D483-C45B-204F-AD5B-70B21FDD00D4}"/>
              </a:ext>
            </a:extLst>
          </p:cNvPr>
          <p:cNvSpPr txBox="1">
            <a:spLocks/>
          </p:cNvSpPr>
          <p:nvPr/>
        </p:nvSpPr>
        <p:spPr>
          <a:xfrm>
            <a:off x="1237900" y="236502"/>
            <a:ext cx="7559111" cy="3429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STTAR: Study of </a:t>
            </a: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Transcatheter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Tricsupid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Annular Repair</a:t>
            </a:r>
          </a:p>
        </p:txBody>
      </p:sp>
    </p:spTree>
    <p:extLst>
      <p:ext uri="{BB962C8B-B14F-4D97-AF65-F5344CB8AC3E}">
        <p14:creationId xmlns:p14="http://schemas.microsoft.com/office/powerpoint/2010/main" val="373215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28650" y="1181656"/>
            <a:ext cx="386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 Echo Prior to MIA Plication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1181656"/>
            <a:ext cx="386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 Echo Post MIA Plication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739" y="4862412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Investigational Device ONLY.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38242" y="4529923"/>
            <a:ext cx="426751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050"/>
              <a:t>Images courtesy of the </a:t>
            </a:r>
            <a:r>
              <a:rPr lang="en-US" sz="1050" dirty="0" err="1"/>
              <a:t>Semmelweis</a:t>
            </a:r>
            <a:r>
              <a:rPr lang="en-US" sz="1050" dirty="0"/>
              <a:t> University, Budapest, Hungary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042786" y="823697"/>
            <a:ext cx="6857999" cy="4134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b="1" dirty="0">
                <a:latin typeface="Calibri" charset="0"/>
                <a:ea typeface="ＭＳ Ｐゴシック" charset="0"/>
                <a:cs typeface="ＭＳ Ｐゴシック" charset="0"/>
              </a:rPr>
              <a:t>STTAR </a:t>
            </a:r>
            <a:r>
              <a:rPr lang="en-US" sz="1800" b="1">
                <a:latin typeface="Calibri" charset="0"/>
                <a:ea typeface="ＭＳ Ｐゴシック" charset="0"/>
                <a:cs typeface="ＭＳ Ｐゴシック" charset="0"/>
              </a:rPr>
              <a:t>Clinical Case </a:t>
            </a:r>
            <a:r>
              <a:rPr lang="mr-IN" sz="1800" b="1" dirty="0">
                <a:latin typeface="Calibri" charset="0"/>
                <a:ea typeface="ＭＳ Ｐゴシック" charset="0"/>
                <a:cs typeface="ＭＳ Ｐゴシック" charset="0"/>
              </a:rPr>
              <a:t>–</a:t>
            </a:r>
            <a:r>
              <a:rPr lang="en-US" sz="1800" b="1" dirty="0">
                <a:latin typeface="Calibri" charset="0"/>
                <a:ea typeface="ＭＳ Ｐゴシック" charset="0"/>
                <a:cs typeface="ＭＳ Ｐゴシック" charset="0"/>
              </a:rPr>
              <a:t> Budapest, Hungary</a:t>
            </a:r>
          </a:p>
        </p:txBody>
      </p:sp>
      <p:pic>
        <p:nvPicPr>
          <p:cNvPr id="16" name="3D TEE_mitral annulus prior to MIA20 (Converted).mo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1550988"/>
            <a:ext cx="3867150" cy="2900362"/>
          </a:xfrm>
        </p:spPr>
      </p:pic>
      <p:pic>
        <p:nvPicPr>
          <p:cNvPr id="17" name="3D TEE beautiful_tricuspid valve after MIA0 (Converted).mo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1944689"/>
            <a:ext cx="3867150" cy="2111375"/>
          </a:xfrm>
        </p:spPr>
      </p:pic>
      <p:sp>
        <p:nvSpPr>
          <p:cNvPr id="11" name="Title 8">
            <a:extLst>
              <a:ext uri="{FF2B5EF4-FFF2-40B4-BE49-F238E27FC236}">
                <a16:creationId xmlns="" xmlns:a16="http://schemas.microsoft.com/office/drawing/2014/main" id="{CE7D6D7C-9A07-8945-9E91-2FE6679DF3F2}"/>
              </a:ext>
            </a:extLst>
          </p:cNvPr>
          <p:cNvSpPr txBox="1">
            <a:spLocks/>
          </p:cNvSpPr>
          <p:nvPr/>
        </p:nvSpPr>
        <p:spPr>
          <a:xfrm>
            <a:off x="1237900" y="236502"/>
            <a:ext cx="7559111" cy="3429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STTAR: Study of </a:t>
            </a: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Transcatheter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Tricsupid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Annular Repair</a:t>
            </a:r>
          </a:p>
        </p:txBody>
      </p:sp>
    </p:spTree>
    <p:extLst>
      <p:ext uri="{BB962C8B-B14F-4D97-AF65-F5344CB8AC3E}">
        <p14:creationId xmlns:p14="http://schemas.microsoft.com/office/powerpoint/2010/main" val="187168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A picture containing plate, indoor, table, food&#10;&#10;Description automatically generated">
            <a:extLst>
              <a:ext uri="{FF2B5EF4-FFF2-40B4-BE49-F238E27FC236}">
                <a16:creationId xmlns="" xmlns:a16="http://schemas.microsoft.com/office/drawing/2014/main" id="{D8AE6253-E670-4E20-9D4B-0689094B9F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3" t="20883" r="22572" b="10158"/>
          <a:stretch/>
        </p:blipFill>
        <p:spPr>
          <a:xfrm>
            <a:off x="2064457" y="1128271"/>
            <a:ext cx="1905639" cy="1391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BBD47DC-16F4-4259-9D0F-5D2ABD191138}"/>
              </a:ext>
            </a:extLst>
          </p:cNvPr>
          <p:cNvSpPr txBox="1"/>
          <p:nvPr/>
        </p:nvSpPr>
        <p:spPr>
          <a:xfrm>
            <a:off x="1935995" y="2495963"/>
            <a:ext cx="220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Mitral Valve before Implantation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2783DBB-616C-4945-A4CD-A6FB8B0EDA47}"/>
              </a:ext>
            </a:extLst>
          </p:cNvPr>
          <p:cNvSpPr txBox="1"/>
          <p:nvPr/>
        </p:nvSpPr>
        <p:spPr>
          <a:xfrm>
            <a:off x="4927175" y="2455850"/>
            <a:ext cx="231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Mitral Valve after second plication</a:t>
            </a:r>
          </a:p>
        </p:txBody>
      </p:sp>
      <p:pic>
        <p:nvPicPr>
          <p:cNvPr id="7" name="Picture 6" descr="A picture containing plate, food, animal, indoor&#10;&#10;Description automatically generated">
            <a:extLst>
              <a:ext uri="{FF2B5EF4-FFF2-40B4-BE49-F238E27FC236}">
                <a16:creationId xmlns="" xmlns:a16="http://schemas.microsoft.com/office/drawing/2014/main" id="{163A13CF-F27E-4EBE-85CE-20B1A5C55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1" t="16715" r="15824" b="13107"/>
          <a:stretch/>
        </p:blipFill>
        <p:spPr>
          <a:xfrm>
            <a:off x="5124222" y="1128271"/>
            <a:ext cx="1871816" cy="1374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F26281-6E4A-4FB7-B331-A51D5640A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983" y="3018326"/>
            <a:ext cx="2132176" cy="15991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09537" y="4621501"/>
            <a:ext cx="12902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Array 1 Locked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1935" y="4602853"/>
            <a:ext cx="22294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Arrays 1 &amp; 2 Locked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6EDC81C-8311-49D8-AE63-269DA65285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6" t="9222" r="18387" b="2368"/>
          <a:stretch/>
        </p:blipFill>
        <p:spPr>
          <a:xfrm>
            <a:off x="3753262" y="3056025"/>
            <a:ext cx="1927152" cy="1587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D63C868-2497-4B25-9668-F769B303C9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6" t="2845" r="42083" b="13387"/>
          <a:stretch/>
        </p:blipFill>
        <p:spPr>
          <a:xfrm rot="5400000">
            <a:off x="1930669" y="2902391"/>
            <a:ext cx="1581026" cy="19130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2824309-8D2F-43BB-9EF9-E5F877F3605B}"/>
              </a:ext>
            </a:extLst>
          </p:cNvPr>
          <p:cNvSpPr txBox="1"/>
          <p:nvPr/>
        </p:nvSpPr>
        <p:spPr>
          <a:xfrm>
            <a:off x="1684955" y="4643091"/>
            <a:ext cx="19711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Annulus Pre-procedure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1366" y="851271"/>
            <a:ext cx="38756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Preclinical results of a Kay Procedure Annuloplasty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1366" y="2777005"/>
            <a:ext cx="40861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Preclinical results of a Continuous Ring Annuloplasty</a:t>
            </a:r>
          </a:p>
        </p:txBody>
      </p:sp>
      <p:sp>
        <p:nvSpPr>
          <p:cNvPr id="15" name="Title 8"/>
          <p:cNvSpPr txBox="1">
            <a:spLocks/>
          </p:cNvSpPr>
          <p:nvPr/>
        </p:nvSpPr>
        <p:spPr>
          <a:xfrm>
            <a:off x="1213723" y="169869"/>
            <a:ext cx="6858000" cy="3429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MIA –Mitral Repair Program Working Towards FIH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0306" y="4735454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Investigational Device ONLY.</a:t>
            </a:r>
          </a:p>
        </p:txBody>
      </p:sp>
    </p:spTree>
    <p:extLst>
      <p:ext uri="{BB962C8B-B14F-4D97-AF65-F5344CB8AC3E}">
        <p14:creationId xmlns:p14="http://schemas.microsoft.com/office/powerpoint/2010/main" val="92276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964793" y="865404"/>
            <a:ext cx="1270725" cy="3381581"/>
            <a:chOff x="-17076" y="914671"/>
            <a:chExt cx="1962058" cy="52879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-388726" y="1286321"/>
              <a:ext cx="2587369" cy="18440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07" r="23370"/>
            <a:stretch/>
          </p:blipFill>
          <p:spPr>
            <a:xfrm rot="16200000">
              <a:off x="403567" y="3324586"/>
              <a:ext cx="1507265" cy="141788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950" r="22514"/>
            <a:stretch/>
          </p:blipFill>
          <p:spPr>
            <a:xfrm rot="16200000">
              <a:off x="542959" y="4800595"/>
              <a:ext cx="1424623" cy="1379422"/>
            </a:xfrm>
            <a:prstGeom prst="rect">
              <a:avLst/>
            </a:prstGeom>
          </p:spPr>
        </p:pic>
      </p:grpSp>
      <p:sp>
        <p:nvSpPr>
          <p:cNvPr id="4" name="Espace réservé du contenu 2">
            <a:extLst>
              <a:ext uri="{FF2B5EF4-FFF2-40B4-BE49-F238E27FC236}">
                <a16:creationId xmlns="" xmlns:a16="http://schemas.microsoft.com/office/drawing/2014/main" id="{3CFF4356-2923-AC49-9599-EF90C50BB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90" y="1340982"/>
            <a:ext cx="5165558" cy="3394472"/>
          </a:xfrm>
        </p:spPr>
        <p:txBody>
          <a:bodyPr>
            <a:noAutofit/>
          </a:bodyPr>
          <a:lstStyle/>
          <a:p>
            <a:pPr lvl="1"/>
            <a:r>
              <a:rPr lang="fr-FR" sz="1400" dirty="0">
                <a:solidFill>
                  <a:schemeClr val="tx1"/>
                </a:solidFill>
                <a:ea typeface="Myriad Pro" charset="0"/>
              </a:rPr>
              <a:t>A 60 patient STTAR CE Mark </a:t>
            </a:r>
            <a:r>
              <a:rPr lang="fr-FR" sz="1400" dirty="0" err="1">
                <a:solidFill>
                  <a:schemeClr val="tx1"/>
                </a:solidFill>
                <a:ea typeface="Myriad Pro" charset="0"/>
              </a:rPr>
              <a:t>study</a:t>
            </a:r>
            <a:r>
              <a:rPr lang="fr-FR" sz="1400" dirty="0">
                <a:solidFill>
                  <a:schemeClr val="tx1"/>
                </a:solidFill>
                <a:ea typeface="Myriad Pro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ea typeface="Myriad Pro" charset="0"/>
              </a:rPr>
              <a:t>is</a:t>
            </a:r>
            <a:r>
              <a:rPr lang="fr-FR" sz="1400" dirty="0">
                <a:solidFill>
                  <a:schemeClr val="tx1"/>
                </a:solidFill>
                <a:ea typeface="Myriad Pro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ea typeface="Myriad Pro" charset="0"/>
              </a:rPr>
              <a:t>ongoing</a:t>
            </a:r>
            <a:r>
              <a:rPr lang="fr-FR" sz="1400" dirty="0">
                <a:solidFill>
                  <a:schemeClr val="tx1"/>
                </a:solidFill>
                <a:ea typeface="Myriad Pro" charset="0"/>
              </a:rPr>
              <a:t> in Europe</a:t>
            </a:r>
          </a:p>
          <a:p>
            <a:pPr lvl="1"/>
            <a:endParaRPr lang="en-US" sz="1400" dirty="0">
              <a:solidFill>
                <a:schemeClr val="tx1"/>
              </a:solidFill>
            </a:endParaRP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Safety profile is high </a:t>
            </a:r>
            <a:r>
              <a:rPr lang="mr-IN" sz="1400" dirty="0">
                <a:solidFill>
                  <a:schemeClr val="tx1"/>
                </a:solidFill>
              </a:rPr>
              <a:t>–</a:t>
            </a:r>
            <a:r>
              <a:rPr lang="en-US" sz="1400" dirty="0">
                <a:solidFill>
                  <a:schemeClr val="tx1"/>
                </a:solidFill>
              </a:rPr>
              <a:t> no serious device-related adverse events peri-procedurally or during follow-up</a:t>
            </a:r>
          </a:p>
          <a:p>
            <a:pPr lvl="1"/>
            <a:endParaRPr lang="en-US" sz="1400" dirty="0">
              <a:solidFill>
                <a:schemeClr val="tx1"/>
              </a:solidFill>
            </a:endParaRP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Significant and durable reductions in tricuspid regurgitation and annular dimensions have been achieved</a:t>
            </a:r>
          </a:p>
          <a:p>
            <a:pPr lvl="1"/>
            <a:endParaRPr lang="en-US" sz="1400" dirty="0">
              <a:solidFill>
                <a:schemeClr val="tx1"/>
              </a:solidFill>
            </a:endParaRP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Technology treats a wide range of functional TR patients with minimal exclusion criteria</a:t>
            </a:r>
          </a:p>
          <a:p>
            <a:pPr lvl="1"/>
            <a:endParaRPr lang="en-US" sz="1400" dirty="0">
              <a:solidFill>
                <a:schemeClr val="tx1"/>
              </a:solidFill>
            </a:endParaRP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Procedure is simple and the learning curve appears to be short, with procedure times as low as 70 minutes in early transcatheter experience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5418" y="843982"/>
            <a:ext cx="7852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rgbClr val="3C3C3B"/>
                </a:solidFill>
                <a:ea typeface="Myriad Pro" charset="0"/>
              </a:rPr>
              <a:t>A simple, </a:t>
            </a:r>
            <a:r>
              <a:rPr lang="fr-FR" b="1" i="1" dirty="0" err="1">
                <a:solidFill>
                  <a:srgbClr val="3C3C3B"/>
                </a:solidFill>
                <a:ea typeface="Myriad Pro" charset="0"/>
              </a:rPr>
              <a:t>safe</a:t>
            </a:r>
            <a:r>
              <a:rPr lang="fr-FR" b="1" i="1" dirty="0">
                <a:solidFill>
                  <a:srgbClr val="3C3C3B"/>
                </a:solidFill>
                <a:ea typeface="Myriad Pro" charset="0"/>
              </a:rPr>
              <a:t> and </a:t>
            </a:r>
            <a:r>
              <a:rPr lang="fr-FR" b="1" i="1" dirty="0" err="1">
                <a:solidFill>
                  <a:srgbClr val="3C3C3B"/>
                </a:solidFill>
                <a:ea typeface="Myriad Pro" charset="0"/>
              </a:rPr>
              <a:t>secure</a:t>
            </a:r>
            <a:r>
              <a:rPr lang="fr-FR" b="1" i="1" dirty="0">
                <a:solidFill>
                  <a:srgbClr val="3C3C3B"/>
                </a:solidFill>
                <a:ea typeface="Myriad Pro" charset="0"/>
              </a:rPr>
              <a:t> </a:t>
            </a:r>
            <a:r>
              <a:rPr lang="fr-FR" b="1" i="1" dirty="0" err="1">
                <a:solidFill>
                  <a:srgbClr val="3C3C3B"/>
                </a:solidFill>
                <a:ea typeface="Myriad Pro" charset="0"/>
              </a:rPr>
              <a:t>transcatheter</a:t>
            </a:r>
            <a:r>
              <a:rPr lang="fr-FR" b="1" i="1" dirty="0">
                <a:solidFill>
                  <a:srgbClr val="3C3C3B"/>
                </a:solidFill>
                <a:ea typeface="Myriad Pro" charset="0"/>
              </a:rPr>
              <a:t> </a:t>
            </a:r>
            <a:r>
              <a:rPr lang="fr-FR" b="1" i="1" dirty="0" err="1">
                <a:solidFill>
                  <a:srgbClr val="3C3C3B"/>
                </a:solidFill>
                <a:ea typeface="Myriad Pro" charset="0"/>
              </a:rPr>
              <a:t>repair</a:t>
            </a:r>
            <a:r>
              <a:rPr lang="fr-FR" b="1" i="1" dirty="0">
                <a:solidFill>
                  <a:srgbClr val="3C3C3B"/>
                </a:solidFill>
                <a:ea typeface="Myriad Pro" charset="0"/>
              </a:rPr>
              <a:t> </a:t>
            </a:r>
            <a:r>
              <a:rPr lang="fr-FR" b="1" i="1" dirty="0" err="1">
                <a:solidFill>
                  <a:srgbClr val="3C3C3B"/>
                </a:solidFill>
                <a:ea typeface="Myriad Pro" charset="0"/>
              </a:rPr>
              <a:t>technology</a:t>
            </a:r>
            <a:endParaRPr lang="fr-FR" b="1" i="1" dirty="0">
              <a:solidFill>
                <a:srgbClr val="3C3C3B"/>
              </a:solidFill>
              <a:ea typeface="Myriad Pro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84494" y="1511135"/>
            <a:ext cx="1355459" cy="2735850"/>
            <a:chOff x="2477624" y="1805480"/>
            <a:chExt cx="2068247" cy="432991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7624" y="1805480"/>
              <a:ext cx="2068245" cy="137943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7625" y="3232209"/>
              <a:ext cx="2068246" cy="13401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7625" y="4635172"/>
              <a:ext cx="2068246" cy="150022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942389" y="1511135"/>
            <a:ext cx="892210" cy="2735850"/>
            <a:chOff x="7173768" y="1773127"/>
            <a:chExt cx="1614417" cy="435003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3768" y="1773127"/>
              <a:ext cx="1614417" cy="130475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3768" y="4777995"/>
              <a:ext cx="1611353" cy="134517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3768" y="3206436"/>
              <a:ext cx="1611353" cy="1485859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5600156" y="4366111"/>
            <a:ext cx="31967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Replicates surgical procedures on the end of a catheter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0306" y="4735454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Investigational Device ONLY.</a:t>
            </a:r>
          </a:p>
        </p:txBody>
      </p:sp>
    </p:spTree>
    <p:extLst>
      <p:ext uri="{BB962C8B-B14F-4D97-AF65-F5344CB8AC3E}">
        <p14:creationId xmlns:p14="http://schemas.microsoft.com/office/powerpoint/2010/main" val="1637024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91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F93782C-6036-2345-AAE4-6D60AA434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ea typeface="Champagne &amp; Limousines" charset="0"/>
                <a:cs typeface="Champagne &amp; Limousines" charset="0"/>
              </a:rPr>
              <a:t>Potential</a:t>
            </a:r>
            <a:r>
              <a:rPr lang="fr-FR" dirty="0">
                <a:ea typeface="Champagne &amp; Limousines" charset="0"/>
                <a:cs typeface="Champagne &amp; Limousines" charset="0"/>
              </a:rPr>
              <a:t> </a:t>
            </a:r>
            <a:r>
              <a:rPr lang="fr-FR" dirty="0" err="1">
                <a:ea typeface="Champagne &amp; Limousines" charset="0"/>
                <a:cs typeface="Champagne &amp; Limousines" charset="0"/>
              </a:rPr>
              <a:t>conflicts</a:t>
            </a:r>
            <a:r>
              <a:rPr lang="fr-FR" dirty="0">
                <a:ea typeface="Champagne &amp; Limousines" charset="0"/>
                <a:cs typeface="Champagne &amp; Limousines" charset="0"/>
              </a:rPr>
              <a:t> of </a:t>
            </a:r>
            <a:r>
              <a:rPr lang="fr-FR" dirty="0" err="1">
                <a:ea typeface="Champagne &amp; Limousines" charset="0"/>
                <a:cs typeface="Champagne &amp; Limousines" charset="0"/>
              </a:rPr>
              <a:t>interest</a:t>
            </a:r>
            <a:r>
              <a:rPr lang="fr-FR" dirty="0">
                <a:ea typeface="Champagne &amp; Limousines" charset="0"/>
                <a:cs typeface="Champagne &amp; Limousines" charset="0"/>
              </a:rPr>
              <a:t> (1)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8C1D9B87-9F8D-F84F-B4ED-06059B505948}"/>
              </a:ext>
            </a:extLst>
          </p:cNvPr>
          <p:cNvSpPr txBox="1"/>
          <p:nvPr/>
        </p:nvSpPr>
        <p:spPr>
          <a:xfrm>
            <a:off x="414614" y="1153375"/>
            <a:ext cx="4550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Speaker's name : Mathew Williams</a:t>
            </a:r>
          </a:p>
        </p:txBody>
      </p:sp>
      <p:sp>
        <p:nvSpPr>
          <p:cNvPr id="8" name="Espace réservé du texte 21">
            <a:extLst>
              <a:ext uri="{FF2B5EF4-FFF2-40B4-BE49-F238E27FC236}">
                <a16:creationId xmlns="" xmlns:a16="http://schemas.microsoft.com/office/drawing/2014/main" id="{66CBB0E9-E984-8F45-9AC3-334BB80C81BE}"/>
              </a:ext>
            </a:extLst>
          </p:cNvPr>
          <p:cNvSpPr txBox="1">
            <a:spLocks/>
          </p:cNvSpPr>
          <p:nvPr/>
        </p:nvSpPr>
        <p:spPr bwMode="auto">
          <a:xfrm>
            <a:off x="463578" y="1715294"/>
            <a:ext cx="7772400" cy="31374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fr-FR" sz="2000" dirty="0">
                <a:ea typeface="ＭＳ Ｐゴシック" charset="0"/>
              </a:rPr>
              <a:t>☑ I have the </a:t>
            </a:r>
            <a:r>
              <a:rPr lang="fr-FR" sz="2000" dirty="0" err="1">
                <a:ea typeface="ＭＳ Ｐゴシック" charset="0"/>
              </a:rPr>
              <a:t>following</a:t>
            </a:r>
            <a:r>
              <a:rPr lang="fr-FR" sz="2000" dirty="0">
                <a:ea typeface="ＭＳ Ｐゴシック" charset="0"/>
              </a:rPr>
              <a:t> </a:t>
            </a:r>
            <a:r>
              <a:rPr lang="fr-FR" sz="2000" dirty="0" err="1">
                <a:ea typeface="ＭＳ Ｐゴシック" charset="0"/>
              </a:rPr>
              <a:t>potential</a:t>
            </a:r>
            <a:r>
              <a:rPr lang="fr-FR" sz="2000" dirty="0">
                <a:ea typeface="ＭＳ Ｐゴシック" charset="0"/>
              </a:rPr>
              <a:t> </a:t>
            </a:r>
            <a:r>
              <a:rPr lang="fr-FR" sz="2000" dirty="0" err="1">
                <a:ea typeface="ＭＳ Ｐゴシック" charset="0"/>
              </a:rPr>
              <a:t>conflicts</a:t>
            </a:r>
            <a:r>
              <a:rPr lang="fr-FR" sz="2000" dirty="0">
                <a:ea typeface="ＭＳ Ｐゴシック" charset="0"/>
              </a:rPr>
              <a:t> of </a:t>
            </a:r>
            <a:r>
              <a:rPr lang="fr-FR" sz="2000" dirty="0" err="1">
                <a:ea typeface="ＭＳ Ｐゴシック" charset="0"/>
              </a:rPr>
              <a:t>interest</a:t>
            </a:r>
            <a:r>
              <a:rPr lang="fr-FR" sz="2000" dirty="0">
                <a:ea typeface="ＭＳ Ｐゴシック" charset="0"/>
              </a:rPr>
              <a:t> to </a:t>
            </a:r>
            <a:r>
              <a:rPr lang="fr-FR" sz="2000" dirty="0" err="1">
                <a:ea typeface="ＭＳ Ｐゴシック" charset="0"/>
              </a:rPr>
              <a:t>declare</a:t>
            </a:r>
            <a:r>
              <a:rPr lang="fr-FR" sz="2000" dirty="0">
                <a:ea typeface="ＭＳ Ｐゴシック" charset="0"/>
              </a:rPr>
              <a:t>:</a:t>
            </a:r>
          </a:p>
          <a:p>
            <a:pPr marL="0" indent="0">
              <a:buNone/>
              <a:defRPr/>
            </a:pPr>
            <a:r>
              <a:rPr lang="fr-FR" sz="2000" dirty="0" err="1">
                <a:ea typeface="ＭＳ Ｐゴシック" charset="0"/>
              </a:rPr>
              <a:t>Receipt</a:t>
            </a:r>
            <a:r>
              <a:rPr lang="fr-FR" sz="2000" dirty="0">
                <a:ea typeface="ＭＳ Ｐゴシック" charset="0"/>
              </a:rPr>
              <a:t> of </a:t>
            </a:r>
            <a:r>
              <a:rPr lang="fr-FR" sz="2000" dirty="0" err="1">
                <a:ea typeface="ＭＳ Ｐゴシック" charset="0"/>
              </a:rPr>
              <a:t>grants</a:t>
            </a:r>
            <a:r>
              <a:rPr lang="fr-FR" sz="2000" dirty="0">
                <a:ea typeface="ＭＳ Ｐゴシック" charset="0"/>
              </a:rPr>
              <a:t> / </a:t>
            </a:r>
            <a:r>
              <a:rPr lang="fr-FR" sz="2000" dirty="0" err="1">
                <a:ea typeface="ＭＳ Ｐゴシック" charset="0"/>
              </a:rPr>
              <a:t>research</a:t>
            </a:r>
            <a:r>
              <a:rPr lang="fr-FR" sz="2000" dirty="0">
                <a:ea typeface="ＭＳ Ｐゴシック" charset="0"/>
              </a:rPr>
              <a:t> supports: Abbott, Edwards </a:t>
            </a:r>
            <a:r>
              <a:rPr lang="fr-FR" sz="2000" dirty="0" err="1">
                <a:ea typeface="ＭＳ Ｐゴシック" charset="0"/>
              </a:rPr>
              <a:t>Lifesciences</a:t>
            </a:r>
            <a:r>
              <a:rPr lang="fr-FR" sz="2000" dirty="0">
                <a:ea typeface="ＭＳ Ｐゴシック" charset="0"/>
              </a:rPr>
              <a:t>, HLT, </a:t>
            </a:r>
            <a:r>
              <a:rPr lang="fr-FR" sz="2000" dirty="0" err="1">
                <a:ea typeface="ＭＳ Ｐゴシック" charset="0"/>
              </a:rPr>
              <a:t>Livanova</a:t>
            </a:r>
            <a:r>
              <a:rPr lang="fr-FR" sz="2000" dirty="0">
                <a:ea typeface="ＭＳ Ｐゴシック" charset="0"/>
              </a:rPr>
              <a:t>, </a:t>
            </a:r>
            <a:r>
              <a:rPr lang="fr-FR" sz="2000" dirty="0" err="1">
                <a:ea typeface="ＭＳ Ｐゴシック" charset="0"/>
              </a:rPr>
              <a:t>Medtronic</a:t>
            </a:r>
            <a:endParaRPr lang="fr-FR" sz="2000" dirty="0">
              <a:ea typeface="ＭＳ Ｐゴシック" charset="0"/>
            </a:endParaRPr>
          </a:p>
          <a:p>
            <a:pPr marL="0" indent="0">
              <a:buNone/>
              <a:defRPr/>
            </a:pPr>
            <a:r>
              <a:rPr lang="fr-FR" sz="2000" dirty="0">
                <a:ea typeface="ＭＳ Ｐゴシック" charset="0"/>
              </a:rPr>
              <a:t>Stock </a:t>
            </a:r>
            <a:r>
              <a:rPr lang="fr-FR" sz="2000" dirty="0" err="1">
                <a:ea typeface="ＭＳ Ｐゴシック" charset="0"/>
              </a:rPr>
              <a:t>shareholder</a:t>
            </a:r>
            <a:r>
              <a:rPr lang="fr-FR" sz="2000" dirty="0">
                <a:ea typeface="ＭＳ Ｐゴシック" charset="0"/>
              </a:rPr>
              <a:t>: Micro </a:t>
            </a:r>
            <a:r>
              <a:rPr lang="fr-FR" sz="2000" dirty="0" err="1">
                <a:ea typeface="ＭＳ Ｐゴシック" charset="0"/>
              </a:rPr>
              <a:t>Interventional</a:t>
            </a:r>
            <a:r>
              <a:rPr lang="fr-FR" sz="2000" dirty="0">
                <a:ea typeface="ＭＳ Ｐゴシック" charset="0"/>
              </a:rPr>
              <a:t> </a:t>
            </a:r>
            <a:r>
              <a:rPr lang="fr-FR" sz="2000" dirty="0" err="1">
                <a:ea typeface="ＭＳ Ｐゴシック" charset="0"/>
              </a:rPr>
              <a:t>Devices</a:t>
            </a:r>
            <a:r>
              <a:rPr lang="fr-FR" sz="2000" dirty="0">
                <a:ea typeface="ＭＳ Ｐゴシック" charset="0"/>
              </a:rPr>
              <a:t>, </a:t>
            </a:r>
            <a:r>
              <a:rPr lang="fr-FR" sz="2000" dirty="0" err="1">
                <a:ea typeface="ＭＳ Ｐゴシック" charset="0"/>
              </a:rPr>
              <a:t>Thubrikar</a:t>
            </a:r>
            <a:r>
              <a:rPr lang="fr-FR" sz="2000" dirty="0">
                <a:ea typeface="ＭＳ Ｐゴシック" charset="0"/>
              </a:rPr>
              <a:t> Valve</a:t>
            </a:r>
          </a:p>
          <a:p>
            <a:pPr marL="0" indent="0">
              <a:buNone/>
              <a:defRPr/>
            </a:pPr>
            <a:endParaRPr lang="fr-FR" sz="2000" dirty="0">
              <a:ea typeface="ＭＳ Ｐゴシック" charset="0"/>
            </a:endParaRPr>
          </a:p>
          <a:p>
            <a:pPr marL="0" indent="0">
              <a:buNone/>
              <a:defRPr/>
            </a:pPr>
            <a:endParaRPr lang="fr-FR" sz="2000" dirty="0">
              <a:ea typeface="ＭＳ Ｐゴシック" charset="0"/>
            </a:endParaRPr>
          </a:p>
          <a:p>
            <a:pPr marL="0" indent="0">
              <a:buNone/>
            </a:pPr>
            <a:endParaRPr lang="fr-FR" sz="2000" dirty="0">
              <a:ea typeface="ＭＳ Ｐゴシック" charset="0"/>
            </a:endParaRPr>
          </a:p>
          <a:p>
            <a:pPr marL="0" indent="0">
              <a:buNone/>
            </a:pPr>
            <a:endParaRPr lang="fr-FR" sz="20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0"/>
          <p:cNvSpPr txBox="1">
            <a:spLocks/>
          </p:cNvSpPr>
          <p:nvPr/>
        </p:nvSpPr>
        <p:spPr>
          <a:xfrm>
            <a:off x="4196393" y="1518394"/>
            <a:ext cx="3959066" cy="28914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588" lvl="1" indent="-102870">
              <a:spcBef>
                <a:spcPts val="675"/>
              </a:spcBef>
              <a:buClr>
                <a:schemeClr val="tx1"/>
              </a:buClr>
            </a:pPr>
            <a:r>
              <a:rPr lang="en-US" sz="1400" dirty="0"/>
              <a:t>Compliant anchors “conform” to beating heart</a:t>
            </a:r>
          </a:p>
          <a:p>
            <a:pPr marL="128588" lvl="1" indent="-102870">
              <a:spcBef>
                <a:spcPts val="675"/>
              </a:spcBef>
              <a:buClr>
                <a:schemeClr val="tx1"/>
              </a:buClr>
            </a:pPr>
            <a:r>
              <a:rPr lang="en-US" sz="1400" dirty="0"/>
              <a:t>Retracting barbs facilitate tissue penetration and anchor placement</a:t>
            </a:r>
          </a:p>
          <a:p>
            <a:pPr marL="128588" lvl="1" indent="-102870">
              <a:spcBef>
                <a:spcPts val="675"/>
              </a:spcBef>
              <a:buClr>
                <a:schemeClr val="tx1"/>
              </a:buClr>
            </a:pPr>
            <a:r>
              <a:rPr lang="en-US" sz="1400" dirty="0"/>
              <a:t>Expanding barbs resist pull out up to a 4N load</a:t>
            </a:r>
          </a:p>
          <a:p>
            <a:pPr marL="128588" lvl="1" indent="-102870">
              <a:spcBef>
                <a:spcPts val="675"/>
              </a:spcBef>
              <a:buClr>
                <a:schemeClr val="tx1"/>
              </a:buClr>
            </a:pPr>
            <a:r>
              <a:rPr lang="en-US" sz="1400" dirty="0" err="1"/>
              <a:t>Biocompatibile</a:t>
            </a:r>
            <a:endParaRPr lang="en-US" sz="1400" dirty="0"/>
          </a:p>
          <a:p>
            <a:pPr lvl="1" indent="-102870">
              <a:spcBef>
                <a:spcPts val="0"/>
              </a:spcBef>
              <a:spcAft>
                <a:spcPts val="338"/>
              </a:spcAft>
              <a:buClr>
                <a:schemeClr val="tx1"/>
              </a:buClr>
            </a:pPr>
            <a:r>
              <a:rPr lang="en-US" sz="1400" dirty="0"/>
              <a:t>Polypropylene used in millions of implants</a:t>
            </a:r>
          </a:p>
          <a:p>
            <a:pPr indent="-102870">
              <a:spcBef>
                <a:spcPts val="675"/>
              </a:spcBef>
              <a:buClr>
                <a:schemeClr val="tx1"/>
              </a:buClr>
            </a:pPr>
            <a:r>
              <a:rPr lang="en-US" sz="1400" dirty="0"/>
              <a:t>Ultra low mass implant </a:t>
            </a:r>
          </a:p>
          <a:p>
            <a:pPr lvl="1" indent="-102870">
              <a:spcBef>
                <a:spcPts val="0"/>
              </a:spcBef>
              <a:buClr>
                <a:schemeClr val="tx1"/>
              </a:buClr>
            </a:pPr>
            <a:r>
              <a:rPr lang="en-US" sz="1400" dirty="0"/>
              <a:t>Complies with natural cardiac function</a:t>
            </a:r>
          </a:p>
          <a:p>
            <a:pPr indent="-102870">
              <a:spcBef>
                <a:spcPts val="675"/>
              </a:spcBef>
              <a:buClr>
                <a:schemeClr val="tx1"/>
              </a:buClr>
            </a:pPr>
            <a:r>
              <a:rPr lang="en-US" sz="1400" dirty="0"/>
              <a:t>Clinically Validated</a:t>
            </a:r>
          </a:p>
          <a:p>
            <a:pPr lvl="1" indent="-102870">
              <a:spcBef>
                <a:spcPts val="675"/>
              </a:spcBef>
              <a:buClr>
                <a:schemeClr val="tx1"/>
              </a:buClr>
            </a:pPr>
            <a:r>
              <a:rPr lang="en-US" sz="1400" dirty="0"/>
              <a:t>Over 45 patients</a:t>
            </a:r>
          </a:p>
          <a:p>
            <a:pPr lvl="1" indent="-102870">
              <a:spcBef>
                <a:spcPts val="675"/>
              </a:spcBef>
              <a:buClr>
                <a:schemeClr val="tx1"/>
              </a:buClr>
            </a:pPr>
            <a:r>
              <a:rPr lang="en-US" sz="1400" dirty="0"/>
              <a:t>No Clinical Adverse Events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43001" y="936199"/>
            <a:ext cx="6857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80000"/>
            </a:pPr>
            <a:r>
              <a:rPr lang="en-US" sz="1600" i="1">
                <a:solidFill>
                  <a:srgbClr val="000000"/>
                </a:solidFill>
              </a:rPr>
              <a:t>Anchor </a:t>
            </a:r>
            <a:r>
              <a:rPr lang="en-US" sz="1600" i="1" dirty="0">
                <a:solidFill>
                  <a:srgbClr val="000000"/>
                </a:solidFill>
              </a:rPr>
              <a:t>platform engineered for catheter-based percutaneous </a:t>
            </a:r>
            <a:r>
              <a:rPr lang="en-US" sz="1600" i="1">
                <a:solidFill>
                  <a:srgbClr val="000000"/>
                </a:solidFill>
              </a:rPr>
              <a:t>fixation </a:t>
            </a:r>
            <a:endParaRPr lang="en-US" sz="1600" i="1" dirty="0">
              <a:solidFill>
                <a:srgbClr val="000000"/>
              </a:solidFill>
            </a:endParaRPr>
          </a:p>
        </p:txBody>
      </p:sp>
      <p:pic>
        <p:nvPicPr>
          <p:cNvPr id="6" name="Picture 5" descr="age4image384096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306133" y="1052990"/>
            <a:ext cx="2150012" cy="2476276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36"/>
          <a:stretch/>
        </p:blipFill>
        <p:spPr>
          <a:xfrm>
            <a:off x="1291707" y="3236038"/>
            <a:ext cx="2327570" cy="15228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056" y="1480397"/>
            <a:ext cx="1330111" cy="3258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739" y="4862412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Investigational Device ONLY.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079BE871-A6C1-6A49-AB83-ED74894F5C9D}"/>
              </a:ext>
            </a:extLst>
          </p:cNvPr>
          <p:cNvSpPr txBox="1">
            <a:spLocks noChangeArrowheads="1"/>
          </p:cNvSpPr>
          <p:nvPr/>
        </p:nvSpPr>
        <p:spPr>
          <a:xfrm>
            <a:off x="1169728" y="33121"/>
            <a:ext cx="7852293" cy="725010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PolyCor</a:t>
            </a:r>
            <a:r>
              <a:rPr lang="en-US" sz="2400" b="1" baseline="300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TM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- Anchor Engineered for Cardiac Fixation</a:t>
            </a:r>
          </a:p>
        </p:txBody>
      </p:sp>
    </p:spTree>
    <p:extLst>
      <p:ext uri="{BB962C8B-B14F-4D97-AF65-F5344CB8AC3E}">
        <p14:creationId xmlns:p14="http://schemas.microsoft.com/office/powerpoint/2010/main" val="3081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534">
        <p:fade/>
      </p:transition>
    </mc:Choice>
    <mc:Fallback xmlns="">
      <p:transition spd="med" advTm="66534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4image38409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1885" y="1271877"/>
            <a:ext cx="2900406" cy="334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igh Speed Anchor Deployment Short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2685" y="1495164"/>
            <a:ext cx="5111750" cy="2897187"/>
          </a:xfrm>
        </p:spPr>
      </p:pic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15F713F6-842A-204B-9259-E531A2FDD58E}"/>
              </a:ext>
            </a:extLst>
          </p:cNvPr>
          <p:cNvSpPr txBox="1">
            <a:spLocks noChangeArrowheads="1"/>
          </p:cNvSpPr>
          <p:nvPr/>
        </p:nvSpPr>
        <p:spPr>
          <a:xfrm>
            <a:off x="98855" y="4479553"/>
            <a:ext cx="9143999" cy="61555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5376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i="0" kern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MIA Implant Pre/Clinical Safety and Performance Data</a:t>
            </a:r>
            <a:br>
              <a:rPr lang="en-US" sz="2000" i="0" kern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</a:br>
            <a:endParaRPr lang="en-US" sz="2000" i="0" kern="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67" y="1040753"/>
            <a:ext cx="2725873" cy="3639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42685" y="845613"/>
            <a:ext cx="511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>
                <a:latin typeface="Calibri" charset="0"/>
                <a:ea typeface="Calibri" charset="0"/>
                <a:cs typeface="Calibri" charset="0"/>
              </a:rPr>
              <a:t>High Speed Delivery Systems: </a:t>
            </a:r>
          </a:p>
          <a:p>
            <a:pPr algn="ctr"/>
            <a:r>
              <a:rPr lang="en-US" i="0" dirty="0">
                <a:latin typeface="Calibri" charset="0"/>
                <a:ea typeface="Calibri" charset="0"/>
                <a:cs typeface="Calibri" charset="0"/>
              </a:rPr>
              <a:t>Implant Deployed in 0.002 seconds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1817" y="4862412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Investigational Device ONLY.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15167" y="33401"/>
            <a:ext cx="7852293" cy="725010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High Speed</a:t>
            </a:r>
            <a:r>
              <a:rPr lang="en-US" sz="2400" b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, Delivery 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Systems</a:t>
            </a:r>
          </a:p>
        </p:txBody>
      </p:sp>
    </p:spTree>
    <p:extLst>
      <p:ext uri="{BB962C8B-B14F-4D97-AF65-F5344CB8AC3E}">
        <p14:creationId xmlns:p14="http://schemas.microsoft.com/office/powerpoint/2010/main" val="148527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C51276E-C784-164B-9EE4-CE2145B691D6}"/>
              </a:ext>
            </a:extLst>
          </p:cNvPr>
          <p:cNvSpPr/>
          <p:nvPr/>
        </p:nvSpPr>
        <p:spPr>
          <a:xfrm>
            <a:off x="1449157" y="4571114"/>
            <a:ext cx="3295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80000"/>
              <a:buFont typeface="Arial" charset="0"/>
              <a:buChar char="•"/>
            </a:pPr>
            <a:r>
              <a:rPr lang="it-IT" dirty="0"/>
              <a:t>14.74 mm </a:t>
            </a:r>
            <a:r>
              <a:rPr lang="en-US" dirty="0">
                <a:solidFill>
                  <a:srgbClr val="000000"/>
                </a:solidFill>
              </a:rPr>
              <a:t>			</a:t>
            </a:r>
          </a:p>
        </p:txBody>
      </p:sp>
      <p:pic>
        <p:nvPicPr>
          <p:cNvPr id="6" name="Picture 5" descr="age4image3840960">
            <a:extLst>
              <a:ext uri="{FF2B5EF4-FFF2-40B4-BE49-F238E27FC236}">
                <a16:creationId xmlns="" xmlns:a16="http://schemas.microsoft.com/office/drawing/2014/main" id="{C4BA5180-EC37-7848-8FAB-26C2B09B2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6907" y="801316"/>
            <a:ext cx="3347736" cy="3855757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6F5CB5-2B5F-2446-97B8-A0737FEEF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5" y="1924049"/>
            <a:ext cx="2463782" cy="1781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01253F-0DC3-BD44-B587-92B7F27934F9}"/>
              </a:ext>
            </a:extLst>
          </p:cNvPr>
          <p:cNvSpPr txBox="1"/>
          <p:nvPr/>
        </p:nvSpPr>
        <p:spPr>
          <a:xfrm>
            <a:off x="1419225" y="4284482"/>
            <a:ext cx="164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Current Anchor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99E6001-C386-DC4E-923F-55D44406A7CB}"/>
              </a:ext>
            </a:extLst>
          </p:cNvPr>
          <p:cNvSpPr txBox="1"/>
          <p:nvPr/>
        </p:nvSpPr>
        <p:spPr>
          <a:xfrm>
            <a:off x="5572125" y="4218397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Enhanced Anchor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5954C93-5011-5745-ABD6-BF8F17424D9A}"/>
              </a:ext>
            </a:extLst>
          </p:cNvPr>
          <p:cNvSpPr txBox="1"/>
          <p:nvPr/>
        </p:nvSpPr>
        <p:spPr>
          <a:xfrm>
            <a:off x="5632441" y="4469148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/>
              <a:t>10.24 mm</a:t>
            </a:r>
            <a:endParaRPr lang="en-US" dirty="0"/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1670F994-0AD7-4143-B9C9-9191DD4DDABF}"/>
              </a:ext>
            </a:extLst>
          </p:cNvPr>
          <p:cNvSpPr txBox="1">
            <a:spLocks noChangeArrowheads="1"/>
          </p:cNvSpPr>
          <p:nvPr/>
        </p:nvSpPr>
        <p:spPr>
          <a:xfrm>
            <a:off x="1169728" y="33121"/>
            <a:ext cx="7852293" cy="725010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PolyCor</a:t>
            </a: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- Anchor Engineered for Cardiac Fixation</a:t>
            </a:r>
          </a:p>
        </p:txBody>
      </p:sp>
    </p:spTree>
    <p:extLst>
      <p:ext uri="{BB962C8B-B14F-4D97-AF65-F5344CB8AC3E}">
        <p14:creationId xmlns:p14="http://schemas.microsoft.com/office/powerpoint/2010/main" val="1183349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ulti Anchor Deployment Animation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404" r="8928"/>
          <a:stretch/>
        </p:blipFill>
        <p:spPr>
          <a:xfrm>
            <a:off x="4950055" y="1942226"/>
            <a:ext cx="4193945" cy="26325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84880" y="201262"/>
            <a:ext cx="6857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MIA - Simple, Safe and Secure 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7303" y="1048661"/>
            <a:ext cx="5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Applying minimally invasive surgical and interventional knowledge to achieve surgical efficacy with percutaneous safety.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1817" y="4862412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Investigational Device ONLY.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2019170"/>
            <a:ext cx="5757429" cy="21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386">
        <p:fade/>
      </p:transition>
    </mc:Choice>
    <mc:Fallback xmlns="">
      <p:transition spd="med" advTm="313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1716" y="1240791"/>
            <a:ext cx="2520936" cy="27425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978" y="1240791"/>
            <a:ext cx="3912509" cy="2742509"/>
          </a:xfrm>
          <a:prstGeom prst="rect">
            <a:avLst/>
          </a:prstGeom>
        </p:spPr>
      </p:pic>
      <p:sp>
        <p:nvSpPr>
          <p:cNvPr id="13" name="Title 8"/>
          <p:cNvSpPr txBox="1">
            <a:spLocks/>
          </p:cNvSpPr>
          <p:nvPr/>
        </p:nvSpPr>
        <p:spPr>
          <a:xfrm>
            <a:off x="1365405" y="199582"/>
            <a:ext cx="6858000" cy="3429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MIA Tricuspid System, Implant and Stabilizing Unit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41348" y="3987702"/>
            <a:ext cx="285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Representative 3D Echo of implant locations between AP and PS commissures (area of annular dilatation)  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279" y="3131579"/>
            <a:ext cx="748916" cy="652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1890" y="3753337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Implant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02901" y="2680070"/>
            <a:ext cx="11400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Delivery Catheter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13721" y="1240790"/>
            <a:ext cx="15680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Steerable Guiding </a:t>
            </a:r>
            <a:r>
              <a:rPr lang="en-US" sz="1050" dirty="0">
                <a:solidFill>
                  <a:schemeClr val="bg1"/>
                </a:solidFill>
              </a:rPr>
              <a:t>Sheath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60018" y="2520701"/>
            <a:ext cx="11144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Stabilization Unit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542841" y="2644347"/>
            <a:ext cx="44099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531482" y="1484481"/>
            <a:ext cx="7953" cy="23612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9" idx="0"/>
          </p:cNvCxnSpPr>
          <p:nvPr/>
        </p:nvCxnSpPr>
        <p:spPr>
          <a:xfrm flipV="1">
            <a:off x="4672929" y="2400366"/>
            <a:ext cx="242952" cy="27970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/>
          <p:cNvSpPr txBox="1">
            <a:spLocks/>
          </p:cNvSpPr>
          <p:nvPr/>
        </p:nvSpPr>
        <p:spPr>
          <a:xfrm>
            <a:off x="5135277" y="4774297"/>
            <a:ext cx="344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latin typeface="Calibri"/>
                <a:cs typeface="Calibri"/>
              </a:rPr>
              <a:t>Confidential – For</a:t>
            </a:r>
            <a:r>
              <a:rPr lang="en-US" sz="1400" b="1" baseline="0" dirty="0">
                <a:latin typeface="Calibri"/>
                <a:cs typeface="Calibri"/>
              </a:rPr>
              <a:t> Internal Use Only</a:t>
            </a:r>
            <a:r>
              <a:rPr lang="en-US" sz="1400" b="1" dirty="0">
                <a:latin typeface="Calibri"/>
                <a:cs typeface="Calibri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5739" y="4862412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Investigational Device ONLY.</a:t>
            </a:r>
          </a:p>
        </p:txBody>
      </p:sp>
    </p:spTree>
    <p:extLst>
      <p:ext uri="{BB962C8B-B14F-4D97-AF65-F5344CB8AC3E}">
        <p14:creationId xmlns:p14="http://schemas.microsoft.com/office/powerpoint/2010/main" val="4444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 txBox="1">
            <a:spLocks/>
          </p:cNvSpPr>
          <p:nvPr/>
        </p:nvSpPr>
        <p:spPr>
          <a:xfrm>
            <a:off x="228453" y="173468"/>
            <a:ext cx="9141619" cy="34281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Technology Replicates Surgical Procedures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98121" y="1110294"/>
            <a:ext cx="4724479" cy="3838214"/>
            <a:chOff x="3790871" y="528403"/>
            <a:chExt cx="5237164" cy="4348250"/>
          </a:xfrm>
        </p:grpSpPr>
        <p:sp>
          <p:nvSpPr>
            <p:cNvPr id="4" name="Rectangle 3"/>
            <p:cNvSpPr/>
            <p:nvPr/>
          </p:nvSpPr>
          <p:spPr>
            <a:xfrm>
              <a:off x="3790871" y="528403"/>
              <a:ext cx="5237164" cy="4348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902492" y="1076593"/>
              <a:ext cx="1419683" cy="3465229"/>
              <a:chOff x="51580" y="1581109"/>
              <a:chExt cx="1893402" cy="4621508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723" r="16701"/>
              <a:stretch/>
            </p:blipFill>
            <p:spPr>
              <a:xfrm rot="16200000">
                <a:off x="-28623" y="1661312"/>
                <a:ext cx="1935819" cy="1775414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403567" y="3324586"/>
                <a:ext cx="1507265" cy="1417889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542959" y="4800595"/>
                <a:ext cx="1424623" cy="1379422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5643602" y="1274949"/>
              <a:ext cx="1550781" cy="3246588"/>
              <a:chOff x="2477624" y="1805480"/>
              <a:chExt cx="2068247" cy="432991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77624" y="1805480"/>
                <a:ext cx="2068245" cy="137943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77625" y="3232209"/>
                <a:ext cx="2068246" cy="1340107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77625" y="4635172"/>
                <a:ext cx="2068246" cy="1500220"/>
              </a:xfrm>
              <a:prstGeom prst="rect">
                <a:avLst/>
              </a:prstGeom>
            </p:spPr>
          </p:pic>
        </p:grpSp>
        <p:grpSp>
          <p:nvGrpSpPr>
            <p:cNvPr id="51" name="Group 50"/>
            <p:cNvGrpSpPr/>
            <p:nvPr/>
          </p:nvGrpSpPr>
          <p:grpSpPr>
            <a:xfrm>
              <a:off x="7430829" y="1236886"/>
              <a:ext cx="1210498" cy="3261680"/>
              <a:chOff x="7173768" y="1773127"/>
              <a:chExt cx="1614417" cy="4350039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73768" y="1773127"/>
                <a:ext cx="1614417" cy="1304755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73768" y="4777995"/>
                <a:ext cx="1611353" cy="1345171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73768" y="3206436"/>
                <a:ext cx="1611353" cy="1485859"/>
              </a:xfrm>
              <a:prstGeom prst="rect">
                <a:avLst/>
              </a:prstGeom>
            </p:spPr>
          </p:pic>
        </p:grpSp>
        <p:sp>
          <p:nvSpPr>
            <p:cNvPr id="58" name="Text Placeholder 2"/>
            <p:cNvSpPr txBox="1">
              <a:spLocks/>
            </p:cNvSpPr>
            <p:nvPr/>
          </p:nvSpPr>
          <p:spPr>
            <a:xfrm>
              <a:off x="3947352" y="681786"/>
              <a:ext cx="1651390" cy="363184"/>
            </a:xfrm>
            <a:prstGeom prst="rect">
              <a:avLst/>
            </a:prstGeom>
            <a:solidFill>
              <a:srgbClr val="0055A5"/>
            </a:solidFill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b="1" dirty="0">
                  <a:solidFill>
                    <a:srgbClr val="FFFFFF"/>
                  </a:solidFill>
                </a:rPr>
                <a:t>Standard Surgical </a:t>
              </a:r>
              <a:r>
                <a:rPr lang="en-US" sz="1050" b="1" dirty="0" err="1">
                  <a:solidFill>
                    <a:srgbClr val="FFFFFF"/>
                  </a:solidFill>
                </a:rPr>
                <a:t>Bicuspidization</a:t>
              </a:r>
              <a:endParaRPr 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59" name="Text Placeholder 2"/>
            <p:cNvSpPr txBox="1">
              <a:spLocks/>
            </p:cNvSpPr>
            <p:nvPr/>
          </p:nvSpPr>
          <p:spPr>
            <a:xfrm>
              <a:off x="5643603" y="682410"/>
              <a:ext cx="1573228" cy="363184"/>
            </a:xfrm>
            <a:prstGeom prst="rect">
              <a:avLst/>
            </a:prstGeom>
            <a:solidFill>
              <a:srgbClr val="0055A5"/>
            </a:solidFill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b="1" dirty="0">
                  <a:solidFill>
                    <a:srgbClr val="FFFFFF"/>
                  </a:solidFill>
                </a:rPr>
                <a:t>MIA Replicates Clinical Surgical Technique</a:t>
              </a:r>
            </a:p>
          </p:txBody>
        </p:sp>
        <p:sp>
          <p:nvSpPr>
            <p:cNvPr id="61" name="Text Placeholder 2"/>
            <p:cNvSpPr txBox="1">
              <a:spLocks/>
            </p:cNvSpPr>
            <p:nvPr/>
          </p:nvSpPr>
          <p:spPr>
            <a:xfrm>
              <a:off x="7261691" y="668224"/>
              <a:ext cx="1520363" cy="362111"/>
            </a:xfrm>
            <a:prstGeom prst="rect">
              <a:avLst/>
            </a:prstGeom>
            <a:solidFill>
              <a:srgbClr val="0055A5"/>
            </a:solidFill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050" b="1" dirty="0">
                  <a:solidFill>
                    <a:srgbClr val="FFFFFF"/>
                  </a:solidFill>
                </a:rPr>
                <a:t>Percutaneous Tricuspid MIA Procedure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73583" y="1113064"/>
            <a:ext cx="3003330" cy="3734689"/>
            <a:chOff x="376438" y="795739"/>
            <a:chExt cx="4553965" cy="5819530"/>
          </a:xfrm>
        </p:grpSpPr>
        <p:sp>
          <p:nvSpPr>
            <p:cNvPr id="22" name="Rectangle 21"/>
            <p:cNvSpPr/>
            <p:nvPr/>
          </p:nvSpPr>
          <p:spPr>
            <a:xfrm>
              <a:off x="376438" y="795739"/>
              <a:ext cx="4516092" cy="58195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096C62A8-378A-8741-A489-EC0815DEA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t="3235" r="4162" b="60865"/>
            <a:stretch/>
          </p:blipFill>
          <p:spPr>
            <a:xfrm>
              <a:off x="512127" y="955852"/>
              <a:ext cx="4180406" cy="169057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22DD378D-0B55-7942-8946-578215AB5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6438" y="2333442"/>
              <a:ext cx="4553965" cy="3976469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5627148" y="4653529"/>
            <a:ext cx="19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Photos courtesy of Professor </a:t>
            </a:r>
            <a:r>
              <a:rPr lang="en-US" sz="600" dirty="0" err="1"/>
              <a:t>Kestutis</a:t>
            </a:r>
            <a:r>
              <a:rPr lang="en-US" sz="600" dirty="0"/>
              <a:t> </a:t>
            </a:r>
            <a:r>
              <a:rPr lang="en-US" sz="600" dirty="0" err="1"/>
              <a:t>Rucinskas</a:t>
            </a:r>
            <a:r>
              <a:rPr lang="en-US" sz="600" dirty="0"/>
              <a:t>, MD, Chief of Cardiac Surgery</a:t>
            </a:r>
          </a:p>
          <a:p>
            <a:pPr algn="ctr"/>
            <a:r>
              <a:rPr lang="en-US" sz="600" dirty="0"/>
              <a:t>Vilnius University Hospital </a:t>
            </a:r>
            <a:r>
              <a:rPr lang="en-US" sz="600" dirty="0" err="1"/>
              <a:t>Santariskiu</a:t>
            </a:r>
            <a:r>
              <a:rPr lang="en-US" sz="600" dirty="0"/>
              <a:t> Clinics</a:t>
            </a:r>
          </a:p>
        </p:txBody>
      </p:sp>
      <p:sp>
        <p:nvSpPr>
          <p:cNvPr id="31" name="Footer Placeholder 4"/>
          <p:cNvSpPr txBox="1">
            <a:spLocks/>
          </p:cNvSpPr>
          <p:nvPr/>
        </p:nvSpPr>
        <p:spPr>
          <a:xfrm>
            <a:off x="-414835" y="4762754"/>
            <a:ext cx="344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latin typeface="Calibri"/>
                <a:cs typeface="Calibri"/>
              </a:rPr>
              <a:t>Confidential – For</a:t>
            </a:r>
            <a:r>
              <a:rPr lang="en-US" sz="1400" b="1" baseline="0" dirty="0">
                <a:latin typeface="Calibri"/>
                <a:cs typeface="Calibri"/>
              </a:rPr>
              <a:t> Internal Use Only</a:t>
            </a:r>
            <a:r>
              <a:rPr lang="en-US" sz="1400" b="1" dirty="0">
                <a:latin typeface="Calibri"/>
                <a:cs typeface="Calibri"/>
              </a:rPr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0437" y="4665071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Investigational Device ONLY.</a:t>
            </a:r>
          </a:p>
        </p:txBody>
      </p:sp>
    </p:spTree>
    <p:extLst>
      <p:ext uri="{BB962C8B-B14F-4D97-AF65-F5344CB8AC3E}">
        <p14:creationId xmlns:p14="http://schemas.microsoft.com/office/powerpoint/2010/main" val="13371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3959" y="4195516"/>
            <a:ext cx="4835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45% Reduction </a:t>
            </a:r>
            <a:r>
              <a:rPr lang="en-US" sz="1200">
                <a:solidFill>
                  <a:srgbClr val="FF0000"/>
                </a:solidFill>
              </a:rPr>
              <a:t>in annular area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019" y="2943348"/>
            <a:ext cx="4973210" cy="128797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72607" y="183128"/>
            <a:ext cx="6858000" cy="31879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5376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95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STTAR Feasibility Arm - Surgical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3959" y="885578"/>
            <a:ext cx="4835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Results at 12 Month Follow 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019" y="1187913"/>
            <a:ext cx="4915176" cy="1707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6433" y="4862412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Investigational Device ONLY.</a:t>
            </a:r>
          </a:p>
        </p:txBody>
      </p:sp>
    </p:spTree>
    <p:extLst>
      <p:ext uri="{BB962C8B-B14F-4D97-AF65-F5344CB8AC3E}">
        <p14:creationId xmlns:p14="http://schemas.microsoft.com/office/powerpoint/2010/main" val="15771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26210</TotalTime>
  <Words>1029</Words>
  <Application>Microsoft Macintosh PowerPoint</Application>
  <PresentationFormat>On-screen Show (16:9)</PresentationFormat>
  <Paragraphs>185</Paragraphs>
  <Slides>19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Calibri</vt:lpstr>
      <vt:lpstr>Calibri Light</vt:lpstr>
      <vt:lpstr>Champagne &amp; Limousines</vt:lpstr>
      <vt:lpstr>Mangal</vt:lpstr>
      <vt:lpstr>ＭＳ Ｐゴシック</vt:lpstr>
      <vt:lpstr>Myriad Pro</vt:lpstr>
      <vt:lpstr>Times New Roman</vt:lpstr>
      <vt:lpstr>Arial</vt:lpstr>
      <vt:lpstr>Thème Office</vt:lpstr>
      <vt:lpstr>Conception personnalisée</vt:lpstr>
      <vt:lpstr>Minimally Invasive Annuloplasty  Technology for Tricuspid and Mitral  Valve Repair</vt:lpstr>
      <vt:lpstr>Potential conflicts of interest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STTAR: Percutaneous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Minimally Invasive Annuloplasty  Technology for Tricuspid and Mitral  Valve Repair</dc:title>
  <dc:creator>Mathew Williams</dc:creator>
  <cp:lastModifiedBy>Katherine Whitman</cp:lastModifiedBy>
  <cp:revision>10</cp:revision>
  <dcterms:created xsi:type="dcterms:W3CDTF">2019-05-23T06:23:00Z</dcterms:created>
  <dcterms:modified xsi:type="dcterms:W3CDTF">2019-06-27T18:37:37Z</dcterms:modified>
</cp:coreProperties>
</file>